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jpeg" ContentType="image/jpeg"/>
  <Default Extension="emf" ContentType="image/x-emf"/>
  <Default Extension="xlsx" ContentType="application/vnd.openxmlformats-officedocument.spreadsheetml.sheet"/>
  <Default Extension="rels" ContentType="application/vnd.openxmlformats-package.relationships+xml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9" r:id="rId1"/>
  </p:sldMasterIdLst>
  <p:notesMasterIdLst>
    <p:notesMasterId r:id="rId52"/>
  </p:notesMasterIdLst>
  <p:sldIdLst>
    <p:sldId id="256" r:id="rId2"/>
    <p:sldId id="257" r:id="rId3"/>
    <p:sldId id="285" r:id="rId4"/>
    <p:sldId id="270" r:id="rId5"/>
    <p:sldId id="273" r:id="rId6"/>
    <p:sldId id="267" r:id="rId7"/>
    <p:sldId id="286" r:id="rId8"/>
    <p:sldId id="287" r:id="rId9"/>
    <p:sldId id="278" r:id="rId10"/>
    <p:sldId id="277" r:id="rId11"/>
    <p:sldId id="268" r:id="rId12"/>
    <p:sldId id="303" r:id="rId13"/>
    <p:sldId id="272" r:id="rId14"/>
    <p:sldId id="311" r:id="rId15"/>
    <p:sldId id="288" r:id="rId16"/>
    <p:sldId id="291" r:id="rId17"/>
    <p:sldId id="304" r:id="rId18"/>
    <p:sldId id="302" r:id="rId19"/>
    <p:sldId id="292" r:id="rId20"/>
    <p:sldId id="289" r:id="rId21"/>
    <p:sldId id="297" r:id="rId22"/>
    <p:sldId id="271" r:id="rId23"/>
    <p:sldId id="293" r:id="rId24"/>
    <p:sldId id="275" r:id="rId25"/>
    <p:sldId id="294" r:id="rId26"/>
    <p:sldId id="295" r:id="rId27"/>
    <p:sldId id="296" r:id="rId28"/>
    <p:sldId id="290" r:id="rId29"/>
    <p:sldId id="298" r:id="rId30"/>
    <p:sldId id="305" r:id="rId31"/>
    <p:sldId id="299" r:id="rId32"/>
    <p:sldId id="300" r:id="rId33"/>
    <p:sldId id="301" r:id="rId34"/>
    <p:sldId id="307" r:id="rId35"/>
    <p:sldId id="266" r:id="rId36"/>
    <p:sldId id="259" r:id="rId37"/>
    <p:sldId id="276" r:id="rId38"/>
    <p:sldId id="258" r:id="rId39"/>
    <p:sldId id="260" r:id="rId40"/>
    <p:sldId id="283" r:id="rId41"/>
    <p:sldId id="282" r:id="rId42"/>
    <p:sldId id="274" r:id="rId43"/>
    <p:sldId id="262" r:id="rId44"/>
    <p:sldId id="279" r:id="rId45"/>
    <p:sldId id="264" r:id="rId46"/>
    <p:sldId id="284" r:id="rId47"/>
    <p:sldId id="265" r:id="rId48"/>
    <p:sldId id="306" r:id="rId49"/>
    <p:sldId id="310" r:id="rId50"/>
    <p:sldId id="309" r:id="rId51"/>
  </p:sldIdLst>
  <p:sldSz cx="9144000" cy="6858000" type="screen4x3"/>
  <p:notesSz cx="6858000" cy="9144000"/>
  <p:custDataLst>
    <p:tags r:id="rId54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31A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05" autoAdjust="0"/>
    <p:restoredTop sz="97440" autoAdjust="0"/>
  </p:normalViewPr>
  <p:slideViewPr>
    <p:cSldViewPr snapToGrid="0" snapToObjects="1">
      <p:cViewPr>
        <p:scale>
          <a:sx n="100" d="100"/>
          <a:sy n="100" d="100"/>
        </p:scale>
        <p:origin x="-1200" y="-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notesMaster" Target="notesMasters/notesMaster1.xml"/><Relationship Id="rId53" Type="http://schemas.openxmlformats.org/officeDocument/2006/relationships/printerSettings" Target="printerSettings/printerSettings1.bin"/><Relationship Id="rId54" Type="http://schemas.openxmlformats.org/officeDocument/2006/relationships/tags" Target="tags/tag1.xml"/><Relationship Id="rId55" Type="http://schemas.openxmlformats.org/officeDocument/2006/relationships/presProps" Target="presProps.xml"/><Relationship Id="rId56" Type="http://schemas.openxmlformats.org/officeDocument/2006/relationships/viewProps" Target="viewProps.xml"/><Relationship Id="rId57" Type="http://schemas.openxmlformats.org/officeDocument/2006/relationships/theme" Target="theme/theme1.xml"/><Relationship Id="rId58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Polygons</c:v>
                </c:pt>
              </c:strCache>
            </c:strRef>
          </c:tx>
          <c:dPt>
            <c:idx val="1"/>
            <c:bubble3D val="0"/>
            <c:spPr>
              <a:solidFill>
                <a:schemeClr val="accent3"/>
              </a:solidFill>
            </c:spPr>
          </c:dPt>
          <c:cat>
            <c:strRef>
              <c:f>Sheet1!$A$2:$A$3</c:f>
              <c:strCache>
                <c:ptCount val="2"/>
                <c:pt idx="0">
                  <c:v>New</c:v>
                </c:pt>
                <c:pt idx="1">
                  <c:v>Previously Seen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0.646</c:v>
                </c:pt>
                <c:pt idx="1">
                  <c:v>0.354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legend>
      <c:legendPos val="r"/>
      <c:layout>
        <c:manualLayout>
          <c:xMode val="edge"/>
          <c:yMode val="edge"/>
          <c:x val="0.682749661127949"/>
          <c:y val="0.696694481772612"/>
          <c:w val="0.266313293867464"/>
          <c:h val="0.181356098274831"/>
        </c:manualLayout>
      </c:layout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C83C2C-40E4-C442-8722-37F9F6EBBB4B}" type="datetimeFigureOut">
              <a:rPr lang="en-US" smtClean="0"/>
              <a:t>8/6/14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EDE0FA-5CD4-1F4C-8776-4B668352CF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806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Helpful uses: concrete and aesthetically pleasing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EDE0FA-5CD4-1F4C-8776-4B668352CF6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581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Helpful</a:t>
            </a:r>
            <a:r>
              <a:rPr lang="en-US" baseline="0" dirty="0" smtClean="0"/>
              <a:t> uses: mathematically and computationally easiest to work with, in polynomial form for theory and in coefficient array form for computation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EDE0FA-5CD4-1F4C-8776-4B668352CF6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9829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Benefits: space efficiency</a:t>
            </a:r>
            <a:r>
              <a:rPr lang="en-US" baseline="0" dirty="0" smtClean="0"/>
              <a:t> and storage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EDE0FA-5CD4-1F4C-8776-4B668352CF6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2204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Note that</a:t>
            </a:r>
            <a:r>
              <a:rPr lang="en-US" baseline="0" dirty="0" smtClean="0"/>
              <a:t> degree(f1) &lt; </a:t>
            </a:r>
            <a:r>
              <a:rPr lang="en-US" baseline="0" dirty="0" err="1" smtClean="0"/>
              <a:t>pr</a:t>
            </a:r>
            <a:r>
              <a:rPr lang="en-US" baseline="0" dirty="0" smtClean="0"/>
              <a:t> and degree(f2) &lt; </a:t>
            </a:r>
            <a:r>
              <a:rPr lang="en-US" baseline="0" dirty="0" err="1" smtClean="0"/>
              <a:t>qr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EDE0FA-5CD4-1F4C-8776-4B668352CF6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6640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Note that</a:t>
            </a:r>
            <a:r>
              <a:rPr lang="en-US" baseline="0" dirty="0" smtClean="0"/>
              <a:t> degree(f1) &lt; </a:t>
            </a:r>
            <a:r>
              <a:rPr lang="en-US" baseline="0" dirty="0" err="1" smtClean="0"/>
              <a:t>pr</a:t>
            </a:r>
            <a:r>
              <a:rPr lang="en-US" baseline="0" dirty="0" smtClean="0"/>
              <a:t> and degree(f2) &lt; </a:t>
            </a:r>
            <a:r>
              <a:rPr lang="en-US" baseline="0" dirty="0" err="1" smtClean="0"/>
              <a:t>qr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EDE0FA-5CD4-1F4C-8776-4B668352CF6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6640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Computationally efficient, and seems to find all RP’s for 2 primes (not proved though)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EDE0FA-5CD4-1F4C-8776-4B668352CF6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7377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17EB9-05CE-2D44-95F2-6FF7B14AD824}" type="datetimeFigureOut">
              <a:rPr lang="en-US" smtClean="0"/>
              <a:t>8/6/14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20255-C634-D544-AD20-5EA49548A6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8308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17EB9-05CE-2D44-95F2-6FF7B14AD824}" type="datetimeFigureOut">
              <a:rPr lang="en-US" smtClean="0"/>
              <a:t>8/6/14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20255-C634-D544-AD20-5EA49548A6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7791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17EB9-05CE-2D44-95F2-6FF7B14AD824}" type="datetimeFigureOut">
              <a:rPr lang="en-US" smtClean="0"/>
              <a:t>8/6/14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20255-C634-D544-AD20-5EA49548A6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1520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17EB9-05CE-2D44-95F2-6FF7B14AD824}" type="datetimeFigureOut">
              <a:rPr lang="en-US" smtClean="0"/>
              <a:t>8/6/14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20255-C634-D544-AD20-5EA49548A6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5827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17EB9-05CE-2D44-95F2-6FF7B14AD824}" type="datetimeFigureOut">
              <a:rPr lang="en-US" smtClean="0"/>
              <a:t>8/6/14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20255-C634-D544-AD20-5EA49548A6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2228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17EB9-05CE-2D44-95F2-6FF7B14AD824}" type="datetimeFigureOut">
              <a:rPr lang="en-US" smtClean="0"/>
              <a:t>8/6/14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20255-C634-D544-AD20-5EA49548A6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7688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17EB9-05CE-2D44-95F2-6FF7B14AD824}" type="datetimeFigureOut">
              <a:rPr lang="en-US" smtClean="0"/>
              <a:t>8/6/14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20255-C634-D544-AD20-5EA49548A6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6457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17EB9-05CE-2D44-95F2-6FF7B14AD824}" type="datetimeFigureOut">
              <a:rPr lang="en-US" smtClean="0"/>
              <a:t>8/6/14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20255-C634-D544-AD20-5EA49548A6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9661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17EB9-05CE-2D44-95F2-6FF7B14AD824}" type="datetimeFigureOut">
              <a:rPr lang="en-US" smtClean="0"/>
              <a:t>8/6/14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20255-C634-D544-AD20-5EA49548A6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3533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17EB9-05CE-2D44-95F2-6FF7B14AD824}" type="datetimeFigureOut">
              <a:rPr lang="en-US" smtClean="0"/>
              <a:t>8/6/14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20255-C634-D544-AD20-5EA49548A6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6111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17EB9-05CE-2D44-95F2-6FF7B14AD824}" type="datetimeFigureOut">
              <a:rPr lang="en-US" smtClean="0"/>
              <a:t>8/6/14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20255-C634-D544-AD20-5EA49548A6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115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17EB9-05CE-2D44-95F2-6FF7B14AD824}" type="datetimeFigureOut">
              <a:rPr lang="en-US" smtClean="0"/>
              <a:t>8/6/14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20255-C634-D544-AD20-5EA49548A6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8029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B17EB9-05CE-2D44-95F2-6FF7B14AD824}" type="datetimeFigureOut">
              <a:rPr lang="en-US" smtClean="0"/>
              <a:t>8/6/14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A20255-C634-D544-AD20-5EA49548A6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3094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45" r:id="rId6"/>
    <p:sldLayoutId id="2147483746" r:id="rId7"/>
    <p:sldLayoutId id="2147483747" r:id="rId8"/>
    <p:sldLayoutId id="2147483748" r:id="rId9"/>
    <p:sldLayoutId id="2147483749" r:id="rId10"/>
    <p:sldLayoutId id="2147483750" r:id="rId11"/>
    <p:sldLayoutId id="2147483751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4" Type="http://schemas.openxmlformats.org/officeDocument/2006/relationships/image" Target="../media/image2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4" Type="http://schemas.openxmlformats.org/officeDocument/2006/relationships/image" Target="../media/image9.emf"/><Relationship Id="rId5" Type="http://schemas.openxmlformats.org/officeDocument/2006/relationships/image" Target="../media/image27.emf"/><Relationship Id="rId6" Type="http://schemas.openxmlformats.org/officeDocument/2006/relationships/image" Target="../media/image28.emf"/><Relationship Id="rId7" Type="http://schemas.openxmlformats.org/officeDocument/2006/relationships/image" Target="../media/image2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4" Type="http://schemas.openxmlformats.org/officeDocument/2006/relationships/image" Target="../media/image32.emf"/><Relationship Id="rId5" Type="http://schemas.openxmlformats.org/officeDocument/2006/relationships/image" Target="../media/image3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emf"/><Relationship Id="rId3" Type="http://schemas.openxmlformats.org/officeDocument/2006/relationships/image" Target="../media/image35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4" Type="http://schemas.openxmlformats.org/officeDocument/2006/relationships/image" Target="../media/image38.emf"/><Relationship Id="rId5" Type="http://schemas.openxmlformats.org/officeDocument/2006/relationships/image" Target="../media/image2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4" Type="http://schemas.openxmlformats.org/officeDocument/2006/relationships/image" Target="../media/image37.emf"/><Relationship Id="rId5" Type="http://schemas.openxmlformats.org/officeDocument/2006/relationships/image" Target="../media/image29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4" Type="http://schemas.openxmlformats.org/officeDocument/2006/relationships/image" Target="../media/image37.emf"/><Relationship Id="rId5" Type="http://schemas.openxmlformats.org/officeDocument/2006/relationships/image" Target="../media/image39.emf"/><Relationship Id="rId6" Type="http://schemas.openxmlformats.org/officeDocument/2006/relationships/image" Target="../media/image40.emf"/><Relationship Id="rId7" Type="http://schemas.openxmlformats.org/officeDocument/2006/relationships/image" Target="../media/image29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4" Type="http://schemas.openxmlformats.org/officeDocument/2006/relationships/image" Target="../media/image43.emf"/><Relationship Id="rId5" Type="http://schemas.openxmlformats.org/officeDocument/2006/relationships/image" Target="../media/image44.emf"/><Relationship Id="rId6" Type="http://schemas.openxmlformats.org/officeDocument/2006/relationships/image" Target="../media/image45.emf"/><Relationship Id="rId7" Type="http://schemas.openxmlformats.org/officeDocument/2006/relationships/image" Target="../media/image27.emf"/><Relationship Id="rId8" Type="http://schemas.openxmlformats.org/officeDocument/2006/relationships/image" Target="../media/image46.emf"/><Relationship Id="rId9" Type="http://schemas.openxmlformats.org/officeDocument/2006/relationships/image" Target="../media/image47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4" Type="http://schemas.openxmlformats.org/officeDocument/2006/relationships/image" Target="../media/image50.emf"/><Relationship Id="rId5" Type="http://schemas.openxmlformats.org/officeDocument/2006/relationships/image" Target="../media/image25.emf"/><Relationship Id="rId6" Type="http://schemas.openxmlformats.org/officeDocument/2006/relationships/image" Target="../media/image26.emf"/><Relationship Id="rId7" Type="http://schemas.openxmlformats.org/officeDocument/2006/relationships/image" Target="../media/image47.emf"/><Relationship Id="rId8" Type="http://schemas.openxmlformats.org/officeDocument/2006/relationships/image" Target="../media/image51.emf"/><Relationship Id="rId9" Type="http://schemas.openxmlformats.org/officeDocument/2006/relationships/image" Target="../media/image52.emf"/><Relationship Id="rId10" Type="http://schemas.openxmlformats.org/officeDocument/2006/relationships/image" Target="../media/image5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Relationship Id="rId3" Type="http://schemas.openxmlformats.org/officeDocument/2006/relationships/image" Target="../media/image3.emf"/></Relationships>
</file>

<file path=ppt/slides/_rels/slide2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3.emf"/><Relationship Id="rId12" Type="http://schemas.openxmlformats.org/officeDocument/2006/relationships/image" Target="../media/image64.emf"/><Relationship Id="rId13" Type="http://schemas.openxmlformats.org/officeDocument/2006/relationships/image" Target="../media/image65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4.emf"/><Relationship Id="rId3" Type="http://schemas.openxmlformats.org/officeDocument/2006/relationships/image" Target="../media/image55.emf"/><Relationship Id="rId4" Type="http://schemas.openxmlformats.org/officeDocument/2006/relationships/image" Target="../media/image56.emf"/><Relationship Id="rId5" Type="http://schemas.openxmlformats.org/officeDocument/2006/relationships/image" Target="../media/image57.emf"/><Relationship Id="rId6" Type="http://schemas.openxmlformats.org/officeDocument/2006/relationships/image" Target="../media/image58.emf"/><Relationship Id="rId7" Type="http://schemas.openxmlformats.org/officeDocument/2006/relationships/image" Target="../media/image59.emf"/><Relationship Id="rId8" Type="http://schemas.openxmlformats.org/officeDocument/2006/relationships/image" Target="../media/image60.emf"/><Relationship Id="rId9" Type="http://schemas.openxmlformats.org/officeDocument/2006/relationships/image" Target="../media/image61.emf"/><Relationship Id="rId10" Type="http://schemas.openxmlformats.org/officeDocument/2006/relationships/image" Target="../media/image62.emf"/></Relationships>
</file>

<file path=ppt/slides/_rels/slide2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3.emf"/><Relationship Id="rId12" Type="http://schemas.openxmlformats.org/officeDocument/2006/relationships/image" Target="../media/image64.emf"/><Relationship Id="rId13" Type="http://schemas.openxmlformats.org/officeDocument/2006/relationships/image" Target="../media/image65.emf"/><Relationship Id="rId14" Type="http://schemas.openxmlformats.org/officeDocument/2006/relationships/image" Target="../media/image66.emf"/><Relationship Id="rId15" Type="http://schemas.openxmlformats.org/officeDocument/2006/relationships/image" Target="../media/image67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4.emf"/><Relationship Id="rId3" Type="http://schemas.openxmlformats.org/officeDocument/2006/relationships/image" Target="../media/image55.emf"/><Relationship Id="rId4" Type="http://schemas.openxmlformats.org/officeDocument/2006/relationships/image" Target="../media/image56.emf"/><Relationship Id="rId5" Type="http://schemas.openxmlformats.org/officeDocument/2006/relationships/image" Target="../media/image57.emf"/><Relationship Id="rId6" Type="http://schemas.openxmlformats.org/officeDocument/2006/relationships/image" Target="../media/image58.emf"/><Relationship Id="rId7" Type="http://schemas.openxmlformats.org/officeDocument/2006/relationships/image" Target="../media/image59.emf"/><Relationship Id="rId8" Type="http://schemas.openxmlformats.org/officeDocument/2006/relationships/image" Target="../media/image60.emf"/><Relationship Id="rId9" Type="http://schemas.openxmlformats.org/officeDocument/2006/relationships/image" Target="../media/image61.emf"/><Relationship Id="rId10" Type="http://schemas.openxmlformats.org/officeDocument/2006/relationships/image" Target="../media/image62.emf"/></Relationships>
</file>

<file path=ppt/slides/_rels/slide2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2.emf"/><Relationship Id="rId12" Type="http://schemas.openxmlformats.org/officeDocument/2006/relationships/image" Target="../media/image43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.emf"/><Relationship Id="rId3" Type="http://schemas.openxmlformats.org/officeDocument/2006/relationships/image" Target="../media/image26.emf"/><Relationship Id="rId4" Type="http://schemas.openxmlformats.org/officeDocument/2006/relationships/image" Target="../media/image41.emf"/><Relationship Id="rId5" Type="http://schemas.openxmlformats.org/officeDocument/2006/relationships/image" Target="../media/image44.emf"/><Relationship Id="rId6" Type="http://schemas.openxmlformats.org/officeDocument/2006/relationships/image" Target="../media/image68.emf"/><Relationship Id="rId7" Type="http://schemas.openxmlformats.org/officeDocument/2006/relationships/image" Target="../media/image69.emf"/><Relationship Id="rId8" Type="http://schemas.openxmlformats.org/officeDocument/2006/relationships/image" Target="../media/image70.emf"/><Relationship Id="rId9" Type="http://schemas.openxmlformats.org/officeDocument/2006/relationships/image" Target="../media/image71.emf"/><Relationship Id="rId10" Type="http://schemas.openxmlformats.org/officeDocument/2006/relationships/image" Target="../media/image72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emf"/><Relationship Id="rId4" Type="http://schemas.openxmlformats.org/officeDocument/2006/relationships/image" Target="../media/image74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4" Type="http://schemas.openxmlformats.org/officeDocument/2006/relationships/image" Target="../media/image77.emf"/><Relationship Id="rId5" Type="http://schemas.openxmlformats.org/officeDocument/2006/relationships/image" Target="../media/image78.emf"/><Relationship Id="rId6" Type="http://schemas.openxmlformats.org/officeDocument/2006/relationships/image" Target="../media/image7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emf"/></Relationships>
</file>

<file path=ppt/slides/_rels/slide2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85.emf"/><Relationship Id="rId12" Type="http://schemas.openxmlformats.org/officeDocument/2006/relationships/image" Target="../media/image86.emf"/><Relationship Id="rId13" Type="http://schemas.openxmlformats.org/officeDocument/2006/relationships/image" Target="../media/image87.emf"/><Relationship Id="rId14" Type="http://schemas.openxmlformats.org/officeDocument/2006/relationships/image" Target="../media/image88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8.emf"/><Relationship Id="rId3" Type="http://schemas.openxmlformats.org/officeDocument/2006/relationships/image" Target="../media/image49.emf"/><Relationship Id="rId4" Type="http://schemas.openxmlformats.org/officeDocument/2006/relationships/image" Target="../media/image25.emf"/><Relationship Id="rId5" Type="http://schemas.openxmlformats.org/officeDocument/2006/relationships/image" Target="../media/image26.emf"/><Relationship Id="rId6" Type="http://schemas.openxmlformats.org/officeDocument/2006/relationships/image" Target="../media/image80.emf"/><Relationship Id="rId7" Type="http://schemas.openxmlformats.org/officeDocument/2006/relationships/image" Target="../media/image81.emf"/><Relationship Id="rId8" Type="http://schemas.openxmlformats.org/officeDocument/2006/relationships/image" Target="../media/image82.emf"/><Relationship Id="rId9" Type="http://schemas.openxmlformats.org/officeDocument/2006/relationships/image" Target="../media/image83.emf"/><Relationship Id="rId10" Type="http://schemas.openxmlformats.org/officeDocument/2006/relationships/image" Target="../media/image84.emf"/></Relationships>
</file>

<file path=ppt/slides/_rels/slide2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96.emf"/><Relationship Id="rId12" Type="http://schemas.openxmlformats.org/officeDocument/2006/relationships/image" Target="../media/image97.emf"/><Relationship Id="rId13" Type="http://schemas.openxmlformats.org/officeDocument/2006/relationships/image" Target="../media/image98.emf"/><Relationship Id="rId14" Type="http://schemas.openxmlformats.org/officeDocument/2006/relationships/image" Target="../media/image99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4.emf"/><Relationship Id="rId3" Type="http://schemas.openxmlformats.org/officeDocument/2006/relationships/image" Target="../media/image65.emf"/><Relationship Id="rId4" Type="http://schemas.openxmlformats.org/officeDocument/2006/relationships/image" Target="../media/image89.emf"/><Relationship Id="rId5" Type="http://schemas.openxmlformats.org/officeDocument/2006/relationships/image" Target="../media/image90.emf"/><Relationship Id="rId6" Type="http://schemas.openxmlformats.org/officeDocument/2006/relationships/image" Target="../media/image91.emf"/><Relationship Id="rId7" Type="http://schemas.openxmlformats.org/officeDocument/2006/relationships/image" Target="../media/image92.emf"/><Relationship Id="rId8" Type="http://schemas.openxmlformats.org/officeDocument/2006/relationships/image" Target="../media/image93.emf"/><Relationship Id="rId9" Type="http://schemas.openxmlformats.org/officeDocument/2006/relationships/image" Target="../media/image94.emf"/><Relationship Id="rId10" Type="http://schemas.openxmlformats.org/officeDocument/2006/relationships/image" Target="../media/image95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emf"/><Relationship Id="rId4" Type="http://schemas.openxmlformats.org/officeDocument/2006/relationships/image" Target="../media/image10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0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4" Type="http://schemas.openxmlformats.org/officeDocument/2006/relationships/image" Target="../media/image6.emf"/><Relationship Id="rId5" Type="http://schemas.openxmlformats.org/officeDocument/2006/relationships/image" Target="../media/image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4" Type="http://schemas.openxmlformats.org/officeDocument/2006/relationships/image" Target="../media/image105.png"/><Relationship Id="rId5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emf"/><Relationship Id="rId4" Type="http://schemas.openxmlformats.org/officeDocument/2006/relationships/image" Target="../media/image108.emf"/><Relationship Id="rId5" Type="http://schemas.openxmlformats.org/officeDocument/2006/relationships/image" Target="../media/image10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6.e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0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emf"/><Relationship Id="rId4" Type="http://schemas.openxmlformats.org/officeDocument/2006/relationships/image" Target="../media/image111.emf"/><Relationship Id="rId5" Type="http://schemas.openxmlformats.org/officeDocument/2006/relationships/image" Target="../media/image112.emf"/><Relationship Id="rId6" Type="http://schemas.openxmlformats.org/officeDocument/2006/relationships/image" Target="../media/image113.emf"/><Relationship Id="rId7" Type="http://schemas.openxmlformats.org/officeDocument/2006/relationships/image" Target="../media/image11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7.e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5.emf"/><Relationship Id="rId3" Type="http://schemas.openxmlformats.org/officeDocument/2006/relationships/image" Target="../media/image116.e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7.em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8.emf"/><Relationship Id="rId3" Type="http://schemas.openxmlformats.org/officeDocument/2006/relationships/image" Target="../media/image119.e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emf"/><Relationship Id="rId4" Type="http://schemas.openxmlformats.org/officeDocument/2006/relationships/image" Target="../media/image122.emf"/><Relationship Id="rId5" Type="http://schemas.openxmlformats.org/officeDocument/2006/relationships/image" Target="../media/image12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0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4" Type="http://schemas.openxmlformats.org/officeDocument/2006/relationships/image" Target="../media/image8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emf"/><Relationship Id="rId4" Type="http://schemas.openxmlformats.org/officeDocument/2006/relationships/image" Target="../media/image122.emf"/><Relationship Id="rId5" Type="http://schemas.openxmlformats.org/officeDocument/2006/relationships/image" Target="../media/image121.emf"/><Relationship Id="rId6" Type="http://schemas.openxmlformats.org/officeDocument/2006/relationships/image" Target="../media/image12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4.e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emf"/><Relationship Id="rId4" Type="http://schemas.openxmlformats.org/officeDocument/2006/relationships/image" Target="../media/image12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6.e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jpg"/><Relationship Id="rId4" Type="http://schemas.openxmlformats.org/officeDocument/2006/relationships/image" Target="../media/image131.jpg"/><Relationship Id="rId5" Type="http://schemas.openxmlformats.org/officeDocument/2006/relationships/image" Target="../media/image132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9.jp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emf"/><Relationship Id="rId4" Type="http://schemas.openxmlformats.org/officeDocument/2006/relationships/image" Target="../media/image13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3.em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6.em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7.emf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4" Type="http://schemas.openxmlformats.org/officeDocument/2006/relationships/image" Target="../media/image10.emf"/><Relationship Id="rId5" Type="http://schemas.openxmlformats.org/officeDocument/2006/relationships/image" Target="../media/image11.emf"/><Relationship Id="rId6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8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4" Type="http://schemas.openxmlformats.org/officeDocument/2006/relationships/image" Target="../media/image13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Relationship Id="rId3" Type="http://schemas.openxmlformats.org/officeDocument/2006/relationships/image" Target="../media/image15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4" Type="http://schemas.openxmlformats.org/officeDocument/2006/relationships/image" Target="../media/image18.emf"/><Relationship Id="rId5" Type="http://schemas.openxmlformats.org/officeDocument/2006/relationships/image" Target="../media/image19.emf"/><Relationship Id="rId6" Type="http://schemas.openxmlformats.org/officeDocument/2006/relationships/image" Target="../media/image2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4" Type="http://schemas.openxmlformats.org/officeDocument/2006/relationships/image" Target="../media/image18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9100" y="2416175"/>
            <a:ext cx="8305800" cy="147002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Computation and Analysis on Reinhardt Polygons with Multiple Prime </a:t>
            </a:r>
            <a:r>
              <a:rPr lang="en-US" dirty="0"/>
              <a:t>D</a:t>
            </a:r>
            <a:r>
              <a:rPr lang="en-US" dirty="0" smtClean="0"/>
              <a:t>ivisors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039409"/>
            <a:ext cx="6400800" cy="1752600"/>
          </a:xfrm>
        </p:spPr>
        <p:txBody>
          <a:bodyPr/>
          <a:lstStyle/>
          <a:p>
            <a:r>
              <a:rPr lang="en-US" dirty="0" smtClean="0"/>
              <a:t>Molly Feldman, Robert Kenyon, </a:t>
            </a:r>
            <a:r>
              <a:rPr lang="en-US" dirty="0" err="1" smtClean="0"/>
              <a:t>Jiahui</a:t>
            </a:r>
            <a:r>
              <a:rPr lang="en-US" dirty="0" smtClean="0"/>
              <a:t> Liu</a:t>
            </a:r>
          </a:p>
          <a:p>
            <a:r>
              <a:rPr lang="en-US" dirty="0" err="1" smtClean="0"/>
              <a:t>Summer@</a:t>
            </a:r>
            <a:r>
              <a:rPr lang="en-US" dirty="0" err="1" smtClean="0"/>
              <a:t>ICERM</a:t>
            </a:r>
            <a:r>
              <a:rPr lang="en-US" dirty="0" smtClean="0"/>
              <a:t> 2014</a:t>
            </a:r>
            <a:endParaRPr lang="en-US" dirty="0"/>
          </a:p>
        </p:txBody>
      </p:sp>
      <p:pic>
        <p:nvPicPr>
          <p:cNvPr id="4" name="Picture 3" descr="711star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28306">
            <a:off x="148475" y="4396712"/>
            <a:ext cx="2205043" cy="2197386"/>
          </a:xfrm>
          <a:prstGeom prst="rect">
            <a:avLst/>
          </a:prstGeom>
        </p:spPr>
      </p:pic>
      <p:pic>
        <p:nvPicPr>
          <p:cNvPr id="5" name="Picture 4" descr="711star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13035">
            <a:off x="6960360" y="122214"/>
            <a:ext cx="2205043" cy="2197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710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Normalization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Method to create one unique representation of a polygon</a:t>
            </a:r>
            <a:endParaRPr lang="en-US" dirty="0"/>
          </a:p>
        </p:txBody>
      </p:sp>
      <p:pic>
        <p:nvPicPr>
          <p:cNvPr id="5" name="Picture 4" descr="normalizationex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1900" y="3596749"/>
            <a:ext cx="2578100" cy="25781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57200" y="5176966"/>
            <a:ext cx="575450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/>
              <a:t>End: </a:t>
            </a:r>
            <a:r>
              <a:rPr lang="en-US" sz="2800" dirty="0" smtClean="0"/>
              <a:t>[ 5 </a:t>
            </a:r>
            <a:r>
              <a:rPr lang="en-US" sz="2800" dirty="0"/>
              <a:t>4 1 2 1 1 4 </a:t>
            </a:r>
            <a:r>
              <a:rPr lang="en-US" sz="2800" dirty="0" smtClean="0"/>
              <a:t>3 </a:t>
            </a:r>
            <a:r>
              <a:rPr lang="en-US" sz="2800" dirty="0"/>
              <a:t>1 1 2 1 1 1 </a:t>
            </a:r>
            <a:r>
              <a:rPr lang="en-US" sz="2800" dirty="0" smtClean="0"/>
              <a:t>2 ] </a:t>
            </a:r>
            <a:endParaRPr lang="en-US" sz="2800" dirty="0"/>
          </a:p>
        </p:txBody>
      </p:sp>
      <p:sp>
        <p:nvSpPr>
          <p:cNvPr id="8" name="Rectangle 7"/>
          <p:cNvSpPr/>
          <p:nvPr/>
        </p:nvSpPr>
        <p:spPr>
          <a:xfrm>
            <a:off x="457200" y="2930384"/>
            <a:ext cx="591527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/>
              <a:t>Start: </a:t>
            </a:r>
            <a:r>
              <a:rPr lang="en-US" sz="2800" dirty="0" smtClean="0"/>
              <a:t>[ 3 4 1 1 2 1 4 5 2 1 1 1 2 1 1 ]</a:t>
            </a:r>
            <a:endParaRPr lang="en-US" sz="2800" dirty="0"/>
          </a:p>
        </p:txBody>
      </p:sp>
      <p:grpSp>
        <p:nvGrpSpPr>
          <p:cNvPr id="18" name="Group 17"/>
          <p:cNvGrpSpPr/>
          <p:nvPr/>
        </p:nvGrpSpPr>
        <p:grpSpPr>
          <a:xfrm>
            <a:off x="634764" y="4094490"/>
            <a:ext cx="4990244" cy="675620"/>
            <a:chOff x="634764" y="3756680"/>
            <a:chExt cx="4990244" cy="675620"/>
          </a:xfrm>
        </p:grpSpPr>
        <p:sp>
          <p:nvSpPr>
            <p:cNvPr id="9" name="Rectangle 8"/>
            <p:cNvSpPr/>
            <p:nvPr/>
          </p:nvSpPr>
          <p:spPr>
            <a:xfrm>
              <a:off x="634764" y="3756680"/>
              <a:ext cx="4990244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dirty="0" smtClean="0"/>
                <a:t>[ 3 4 1 1 2 1 4 </a:t>
              </a:r>
              <a:r>
                <a:rPr lang="en-US" sz="2800" b="1" dirty="0" smtClean="0">
                  <a:solidFill>
                    <a:srgbClr val="FF0000"/>
                  </a:solidFill>
                </a:rPr>
                <a:t>5</a:t>
              </a:r>
              <a:r>
                <a:rPr lang="en-US" sz="2800" dirty="0" smtClean="0"/>
                <a:t> 2 1 1 1 2 1 1 ]</a:t>
              </a:r>
              <a:endParaRPr lang="en-US" sz="2800" dirty="0"/>
            </a:p>
          </p:txBody>
        </p:sp>
        <p:cxnSp>
          <p:nvCxnSpPr>
            <p:cNvPr id="11" name="Straight Arrow Connector 10"/>
            <p:cNvCxnSpPr>
              <a:stCxn id="9" idx="2"/>
            </p:cNvCxnSpPr>
            <p:nvPr/>
          </p:nvCxnSpPr>
          <p:spPr>
            <a:xfrm flipH="1">
              <a:off x="2679700" y="4279900"/>
              <a:ext cx="450186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>
              <a:off x="3129886" y="4432300"/>
              <a:ext cx="413414" cy="0"/>
            </a:xfrm>
            <a:prstGeom prst="straightConnector1">
              <a:avLst/>
            </a:prstGeom>
            <a:ln w="38100" cmpd="sng">
              <a:solidFill>
                <a:srgbClr val="4F81BD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432732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Sporadic vs. Periodic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147943" cy="4525963"/>
          </a:xfrm>
        </p:spPr>
        <p:txBody>
          <a:bodyPr>
            <a:normAutofit fontScale="92500" lnSpcReduction="10000"/>
          </a:bodyPr>
          <a:lstStyle/>
          <a:p>
            <a:r>
              <a:rPr lang="en-US" i="1" dirty="0" smtClean="0"/>
              <a:t>Periodic</a:t>
            </a:r>
            <a:r>
              <a:rPr lang="en-US" dirty="0" smtClean="0"/>
              <a:t> Reinhardt polygons are those where the composition repeats periodically</a:t>
            </a:r>
          </a:p>
          <a:p>
            <a:endParaRPr lang="en-US" i="1" dirty="0"/>
          </a:p>
          <a:p>
            <a:endParaRPr lang="en-US" i="1" dirty="0" smtClean="0"/>
          </a:p>
          <a:p>
            <a:r>
              <a:rPr lang="en-US" i="1" dirty="0" smtClean="0"/>
              <a:t>Sporadic</a:t>
            </a:r>
            <a:r>
              <a:rPr lang="en-US" dirty="0" smtClean="0"/>
              <a:t> polygons are Reinhardt polygons which are not periodic</a:t>
            </a:r>
            <a:endParaRPr lang="en-US" i="1" dirty="0"/>
          </a:p>
        </p:txBody>
      </p:sp>
      <p:sp>
        <p:nvSpPr>
          <p:cNvPr id="6" name="TextBox 5"/>
          <p:cNvSpPr txBox="1"/>
          <p:nvPr/>
        </p:nvSpPr>
        <p:spPr>
          <a:xfrm>
            <a:off x="901264" y="3742757"/>
            <a:ext cx="3061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e.g. [15 15 15] = [         ]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59388" y="6126163"/>
            <a:ext cx="4650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 err="1" smtClean="0"/>
              <a:t>e.g</a:t>
            </a:r>
            <a:r>
              <a:rPr lang="da-DK" dirty="0" smtClean="0"/>
              <a:t>. [7 4 1 1 2 3 1 2 5 5 2 1 3 2 1 1 4]</a:t>
            </a:r>
            <a:endParaRPr lang="en-US" dirty="0"/>
          </a:p>
        </p:txBody>
      </p:sp>
      <p:pic>
        <p:nvPicPr>
          <p:cNvPr id="8" name="Picture 7" descr="741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6962" y="3960389"/>
            <a:ext cx="2781300" cy="2771643"/>
          </a:xfrm>
          <a:prstGeom prst="rect">
            <a:avLst/>
          </a:prstGeom>
        </p:spPr>
      </p:pic>
      <p:pic>
        <p:nvPicPr>
          <p:cNvPr id="9" name="Picture 8" descr="151515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9368" y="1115589"/>
            <a:ext cx="2854713" cy="2844800"/>
          </a:xfrm>
          <a:prstGeom prst="rect">
            <a:avLst/>
          </a:prstGeom>
        </p:spPr>
      </p:pic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7650" y="3814339"/>
            <a:ext cx="469900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0807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3352800" y="4568715"/>
            <a:ext cx="1674091" cy="37392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1652743" y="4500997"/>
            <a:ext cx="737580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solidFill>
                  <a:prstClr val="black"/>
                </a:solidFill>
              </a:rPr>
              <a:t>+ 0 0 − + </a:t>
            </a:r>
            <a:r>
              <a:rPr lang="en-US" sz="2600" dirty="0" smtClean="0">
                <a:solidFill>
                  <a:prstClr val="black"/>
                </a:solidFill>
              </a:rPr>
              <a:t>0 − 0 0 + − 0 + 0 0 − + 0 … 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14899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From previous work, we can define </a:t>
            </a:r>
          </a:p>
          <a:p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This </a:t>
            </a:r>
            <a:r>
              <a:rPr lang="en-US" dirty="0" smtClean="0"/>
              <a:t>representation restricts the problem of finding valid Reinhardt polynomials (i.e.         ) to finding valid     and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Alternate Representation</a:t>
            </a:r>
            <a:endParaRPr lang="en-US" dirty="0"/>
          </a:p>
        </p:txBody>
      </p:sp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451" y="3984988"/>
            <a:ext cx="330200" cy="3810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666509" y="3943318"/>
            <a:ext cx="177461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>
                <a:solidFill>
                  <a:prstClr val="black"/>
                </a:solidFill>
              </a:rPr>
              <a:t>+ 0 0 − + 0 </a:t>
            </a:r>
            <a:endParaRPr lang="en-US" dirty="0"/>
          </a:p>
        </p:txBody>
      </p:sp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6940" y="6021531"/>
            <a:ext cx="330200" cy="381000"/>
          </a:xfrm>
          <a:prstGeom prst="rect">
            <a:avLst/>
          </a:prstGeom>
        </p:spPr>
      </p:pic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1058" y="6021531"/>
            <a:ext cx="330200" cy="381000"/>
          </a:xfrm>
          <a:prstGeom prst="rect">
            <a:avLst/>
          </a:prstGeom>
        </p:spPr>
      </p:pic>
      <p:pic>
        <p:nvPicPr>
          <p:cNvPr id="14" name="Picture 13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3225" y="5646849"/>
            <a:ext cx="787400" cy="419100"/>
          </a:xfrm>
          <a:prstGeom prst="rect">
            <a:avLst/>
          </a:prstGeom>
        </p:spPr>
      </p:pic>
      <p:pic>
        <p:nvPicPr>
          <p:cNvPr id="15" name="Picture 14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010" y="4619515"/>
            <a:ext cx="342900" cy="266700"/>
          </a:xfrm>
          <a:prstGeom prst="rect">
            <a:avLst/>
          </a:prstGeom>
        </p:spPr>
      </p:pic>
      <p:pic>
        <p:nvPicPr>
          <p:cNvPr id="18" name="Picture 17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250" y="3017980"/>
            <a:ext cx="3962400" cy="431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84200" y="3538680"/>
            <a:ext cx="736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e.g.</a:t>
            </a:r>
            <a:endParaRPr lang="en-US" sz="2400" dirty="0"/>
          </a:p>
        </p:txBody>
      </p:sp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158" y="2349500"/>
            <a:ext cx="6934200" cy="43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6094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Previous Results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number of </a:t>
            </a:r>
            <a:r>
              <a:rPr lang="en-US" dirty="0" err="1" smtClean="0"/>
              <a:t>periodics</a:t>
            </a:r>
            <a:r>
              <a:rPr lang="en-US" dirty="0" smtClean="0"/>
              <a:t> is known for all</a:t>
            </a:r>
          </a:p>
          <a:p>
            <a:r>
              <a:rPr lang="en-US" dirty="0" smtClean="0"/>
              <a:t>For almost all              , the number of sporadic polygons exceeds the number of periodic ones </a:t>
            </a:r>
          </a:p>
          <a:p>
            <a:r>
              <a:rPr lang="en-US" dirty="0" smtClean="0"/>
              <a:t>Let            be the number of sporadic Reinhardt polygons for a given  </a:t>
            </a:r>
          </a:p>
          <a:p>
            <a:r>
              <a:rPr lang="en-US" dirty="0" smtClean="0"/>
              <a:t> </a:t>
            </a:r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309" y="4914410"/>
            <a:ext cx="4842032" cy="660890"/>
          </a:xfrm>
          <a:prstGeom prst="rect">
            <a:avLst/>
          </a:prstGeom>
        </p:spPr>
      </p:pic>
      <p:pic>
        <p:nvPicPr>
          <p:cNvPr id="16" name="Picture 15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2355" y="2362688"/>
            <a:ext cx="1371600" cy="342900"/>
          </a:xfrm>
          <a:prstGeom prst="rect">
            <a:avLst/>
          </a:prstGeom>
        </p:spPr>
      </p:pic>
      <p:pic>
        <p:nvPicPr>
          <p:cNvPr id="19" name="Picture 18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5475" y="1859395"/>
            <a:ext cx="228600" cy="190500"/>
          </a:xfrm>
          <a:prstGeom prst="rect">
            <a:avLst/>
          </a:prstGeom>
        </p:spPr>
      </p:pic>
      <p:pic>
        <p:nvPicPr>
          <p:cNvPr id="20" name="Picture 19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6700" y="3877542"/>
            <a:ext cx="990600" cy="419100"/>
          </a:xfrm>
          <a:prstGeom prst="rect">
            <a:avLst/>
          </a:prstGeom>
        </p:spPr>
      </p:pic>
      <p:pic>
        <p:nvPicPr>
          <p:cNvPr id="21" name="Picture 20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7582" y="4484254"/>
            <a:ext cx="228600" cy="19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04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Previous Data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4644162"/>
              </p:ext>
            </p:extLst>
          </p:nvPr>
        </p:nvGraphicFramePr>
        <p:xfrm>
          <a:off x="1524000" y="1397000"/>
          <a:ext cx="6096000" cy="5029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48000"/>
                <a:gridCol w="3048000"/>
              </a:tblGrid>
              <a:tr h="249464">
                <a:tc>
                  <a:txBody>
                    <a:bodyPr/>
                    <a:lstStyle/>
                    <a:p>
                      <a:endParaRPr lang="en-US" sz="2400" dirty="0" smtClean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9464">
                <a:tc>
                  <a:txBody>
                    <a:bodyPr/>
                    <a:lstStyle/>
                    <a:p>
                      <a:pPr algn="l"/>
                      <a:r>
                        <a:rPr lang="en-US" sz="2400" dirty="0" smtClean="0"/>
                        <a:t>30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 smtClean="0"/>
                        <a:t>3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9464">
                <a:tc>
                  <a:txBody>
                    <a:bodyPr/>
                    <a:lstStyle/>
                    <a:p>
                      <a:pPr algn="l"/>
                      <a:r>
                        <a:rPr lang="en-US" sz="2400" dirty="0" smtClean="0"/>
                        <a:t>45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 smtClean="0"/>
                        <a:t>144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9464">
                <a:tc>
                  <a:txBody>
                    <a:bodyPr/>
                    <a:lstStyle/>
                    <a:p>
                      <a:pPr algn="l"/>
                      <a:r>
                        <a:rPr lang="en-US" sz="2400" dirty="0" smtClean="0"/>
                        <a:t>60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 smtClean="0"/>
                        <a:t>4,392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9464">
                <a:tc>
                  <a:txBody>
                    <a:bodyPr/>
                    <a:lstStyle/>
                    <a:p>
                      <a:pPr algn="l"/>
                      <a:r>
                        <a:rPr lang="en-US" sz="2400" dirty="0" smtClean="0"/>
                        <a:t>66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 smtClean="0"/>
                        <a:t>93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9464">
                <a:tc>
                  <a:txBody>
                    <a:bodyPr/>
                    <a:lstStyle/>
                    <a:p>
                      <a:pPr algn="l"/>
                      <a:r>
                        <a:rPr lang="en-US" sz="2400" dirty="0" smtClean="0"/>
                        <a:t>75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 smtClean="0"/>
                        <a:t>153,660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9464">
                <a:tc>
                  <a:txBody>
                    <a:bodyPr/>
                    <a:lstStyle/>
                    <a:p>
                      <a:pPr algn="l"/>
                      <a:r>
                        <a:rPr lang="en-US" sz="2400" dirty="0" smtClean="0"/>
                        <a:t>78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 smtClean="0"/>
                        <a:t>315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9464">
                <a:tc>
                  <a:txBody>
                    <a:bodyPr/>
                    <a:lstStyle/>
                    <a:p>
                      <a:pPr algn="l"/>
                      <a:r>
                        <a:rPr lang="en-US" sz="2400" dirty="0" smtClean="0"/>
                        <a:t>84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 smtClean="0"/>
                        <a:t>161,028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9464">
                <a:tc>
                  <a:txBody>
                    <a:bodyPr/>
                    <a:lstStyle/>
                    <a:p>
                      <a:pPr algn="l"/>
                      <a:r>
                        <a:rPr lang="en-US" sz="2400" dirty="0" smtClean="0"/>
                        <a:t>90 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 smtClean="0"/>
                        <a:t>5,385,768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9464">
                <a:tc>
                  <a:txBody>
                    <a:bodyPr/>
                    <a:lstStyle/>
                    <a:p>
                      <a:pPr algn="l"/>
                      <a:r>
                        <a:rPr lang="en-US" sz="2400" dirty="0" smtClean="0"/>
                        <a:t>110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 smtClean="0"/>
                        <a:t>279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9464">
                <a:tc>
                  <a:txBody>
                    <a:bodyPr/>
                    <a:lstStyle/>
                    <a:p>
                      <a:pPr algn="l"/>
                      <a:r>
                        <a:rPr lang="en-US" sz="2400" dirty="0" smtClean="0"/>
                        <a:t>117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 smtClean="0"/>
                        <a:t>2,587,284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0" y="1417638"/>
            <a:ext cx="990600" cy="419100"/>
          </a:xfrm>
          <a:prstGeom prst="rect">
            <a:avLst/>
          </a:prstGeom>
        </p:spPr>
      </p:pic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2100" y="1517650"/>
            <a:ext cx="228600" cy="19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7100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Previous Results (cont.)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410200"/>
          </a:xfrm>
        </p:spPr>
        <p:txBody>
          <a:bodyPr>
            <a:normAutofit/>
          </a:bodyPr>
          <a:lstStyle/>
          <a:p>
            <a:r>
              <a:rPr lang="en-US" dirty="0" smtClean="0"/>
              <a:t>In the two prime case, 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where we construct nontrivial    and   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In the three prime case,  </a:t>
            </a:r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</a:t>
            </a:r>
          </a:p>
          <a:p>
            <a:pPr marL="0" indent="0">
              <a:buNone/>
            </a:pP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7100" y="2895600"/>
            <a:ext cx="330200" cy="381000"/>
          </a:xfrm>
          <a:prstGeom prst="rect">
            <a:avLst/>
          </a:prstGeom>
        </p:spPr>
      </p:pic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1200" y="2895600"/>
            <a:ext cx="330200" cy="381000"/>
          </a:xfrm>
          <a:prstGeom prst="rect">
            <a:avLst/>
          </a:prstGeom>
        </p:spPr>
      </p:pic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629150"/>
            <a:ext cx="8178800" cy="952500"/>
          </a:xfrm>
          <a:prstGeom prst="rect">
            <a:avLst/>
          </a:prstGeom>
        </p:spPr>
      </p:pic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550" y="2324100"/>
            <a:ext cx="6934200" cy="43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974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Second Construction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3020867"/>
          </a:xfrm>
        </p:spPr>
        <p:txBody>
          <a:bodyPr>
            <a:normAutofit fontScale="92500" lnSpcReduction="10000"/>
          </a:bodyPr>
          <a:lstStyle/>
          <a:p>
            <a:endParaRPr lang="en-US" dirty="0" smtClean="0"/>
          </a:p>
          <a:p>
            <a:r>
              <a:rPr lang="en-US" dirty="0" smtClean="0"/>
              <a:t>Goal: find valid      and     such that they satisfy the alternate representation, </a:t>
            </a:r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   and the other necessary properties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4737" y="2167080"/>
            <a:ext cx="330200" cy="381000"/>
          </a:xfrm>
          <a:prstGeom prst="rect">
            <a:avLst/>
          </a:prstGeom>
        </p:spPr>
      </p:pic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8520" y="2155535"/>
            <a:ext cx="330200" cy="381000"/>
          </a:xfrm>
          <a:prstGeom prst="rect">
            <a:avLst/>
          </a:prstGeom>
        </p:spPr>
      </p:pic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358" y="3340100"/>
            <a:ext cx="6934200" cy="43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5133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Second Construction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know </a:t>
            </a:r>
          </a:p>
          <a:p>
            <a:r>
              <a:rPr lang="en-US" dirty="0" smtClean="0"/>
              <a:t>Goal: find specific    and    such that this equation holds</a:t>
            </a:r>
          </a:p>
          <a:p>
            <a:r>
              <a:rPr lang="en-US" dirty="0" smtClean="0"/>
              <a:t>To do so, we utilize the following algorithm, also known as “the second construction” </a:t>
            </a:r>
            <a:endParaRPr lang="en-US" dirty="0"/>
          </a:p>
        </p:txBody>
      </p:sp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5100" y="2311400"/>
            <a:ext cx="330200" cy="381000"/>
          </a:xfrm>
          <a:prstGeom prst="rect">
            <a:avLst/>
          </a:prstGeom>
        </p:spPr>
      </p:pic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2336800"/>
            <a:ext cx="330200" cy="381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58800" y="4907974"/>
            <a:ext cx="80137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Remember:</a:t>
            </a:r>
            <a:endParaRPr lang="en-US" sz="3200" b="1" dirty="0"/>
          </a:p>
        </p:txBody>
      </p:sp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500" y="5556250"/>
            <a:ext cx="2057400" cy="368300"/>
          </a:xfrm>
          <a:prstGeom prst="rect">
            <a:avLst/>
          </a:prstGeom>
        </p:spPr>
      </p:pic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500" y="5029776"/>
            <a:ext cx="5575300" cy="381000"/>
          </a:xfrm>
          <a:prstGeom prst="rect">
            <a:avLst/>
          </a:prstGeom>
        </p:spPr>
      </p:pic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6758" y="1768816"/>
            <a:ext cx="6061942" cy="377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69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378200" y="2747714"/>
            <a:ext cx="2730500" cy="39370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2311400" y="2349500"/>
            <a:ext cx="1638300" cy="3556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5613400" y="2349500"/>
            <a:ext cx="1638300" cy="3556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234950" y="2252414"/>
            <a:ext cx="9353550" cy="1692771"/>
            <a:chOff x="234950" y="2603500"/>
            <a:chExt cx="9353550" cy="1692771"/>
          </a:xfrm>
        </p:grpSpPr>
        <p:sp>
          <p:nvSpPr>
            <p:cNvPr id="6" name="TextBox 5"/>
            <p:cNvSpPr txBox="1"/>
            <p:nvPr/>
          </p:nvSpPr>
          <p:spPr>
            <a:xfrm>
              <a:off x="571500" y="2603500"/>
              <a:ext cx="9017000" cy="16927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600" dirty="0" smtClean="0"/>
                <a:t>+ 0 0 − + 0 − 0 0 + − 0 + 0 0 − + 0 − 0 0 + − 0 + 0 0 </a:t>
              </a:r>
              <a:r>
                <a:rPr lang="en-US" sz="2600" dirty="0"/>
                <a:t>−</a:t>
              </a:r>
              <a:r>
                <a:rPr lang="en-US" sz="2600" dirty="0" smtClean="0"/>
                <a:t> + 0 </a:t>
              </a:r>
            </a:p>
            <a:p>
              <a:r>
                <a:rPr lang="en-US" sz="2600" dirty="0" smtClean="0"/>
                <a:t>0 0 0 + − 0 0 + − 0 0 0 0 − + 0 0 − + 0 0 0 0 + − 0 0 + − 0</a:t>
              </a:r>
            </a:p>
            <a:p>
              <a:endParaRPr lang="en-US" sz="2600" dirty="0"/>
            </a:p>
            <a:p>
              <a:r>
                <a:rPr lang="en-US" sz="2600" dirty="0" smtClean="0"/>
                <a:t>+ 0 0 0 0 0 − + − + − 0 + − + − + − 0 0 0 + − + 0 0 0 0 0 0</a:t>
              </a:r>
            </a:p>
          </p:txBody>
        </p:sp>
        <p:pic>
          <p:nvPicPr>
            <p:cNvPr id="9" name="Picture 8" descr="latex-image-1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4950" y="3886200"/>
              <a:ext cx="292100" cy="279400"/>
            </a:xfrm>
            <a:prstGeom prst="rect">
              <a:avLst/>
            </a:prstGeom>
          </p:spPr>
        </p:pic>
      </p:grpSp>
      <p:cxnSp>
        <p:nvCxnSpPr>
          <p:cNvPr id="16" name="Straight Connector 15"/>
          <p:cNvCxnSpPr/>
          <p:nvPr/>
        </p:nvCxnSpPr>
        <p:spPr>
          <a:xfrm>
            <a:off x="673100" y="3378200"/>
            <a:ext cx="819150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7" name="Picture 16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1736" y="5232978"/>
            <a:ext cx="4000500" cy="317500"/>
          </a:xfrm>
          <a:prstGeom prst="rect">
            <a:avLst/>
          </a:prstGeom>
        </p:spPr>
      </p:pic>
      <p:cxnSp>
        <p:nvCxnSpPr>
          <p:cNvPr id="18" name="Straight Arrow Connector 17"/>
          <p:cNvCxnSpPr/>
          <p:nvPr/>
        </p:nvCxnSpPr>
        <p:spPr>
          <a:xfrm flipV="1">
            <a:off x="7098146" y="3945185"/>
            <a:ext cx="0" cy="121101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9" name="Picture 18" descr="30example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100" y="3945185"/>
            <a:ext cx="2705100" cy="2705100"/>
          </a:xfrm>
          <a:prstGeom prst="rect">
            <a:avLst/>
          </a:prstGeom>
        </p:spPr>
      </p:pic>
      <p:pic>
        <p:nvPicPr>
          <p:cNvPr id="20" name="Picture 19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664" y="506015"/>
            <a:ext cx="6502400" cy="495300"/>
          </a:xfrm>
          <a:prstGeom prst="rect">
            <a:avLst/>
          </a:prstGeom>
        </p:spPr>
      </p:pic>
      <p:pic>
        <p:nvPicPr>
          <p:cNvPr id="21" name="Picture 20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64" y="1152237"/>
            <a:ext cx="6540500" cy="355600"/>
          </a:xfrm>
          <a:prstGeom prst="rect">
            <a:avLst/>
          </a:prstGeom>
        </p:spPr>
      </p:pic>
      <p:pic>
        <p:nvPicPr>
          <p:cNvPr id="22" name="Picture 21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005" y="2395105"/>
            <a:ext cx="342900" cy="266700"/>
          </a:xfrm>
          <a:prstGeom prst="rect">
            <a:avLst/>
          </a:prstGeom>
        </p:spPr>
      </p:pic>
      <p:pic>
        <p:nvPicPr>
          <p:cNvPr id="23" name="Picture 22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459" y="2776105"/>
            <a:ext cx="342900" cy="266700"/>
          </a:xfrm>
          <a:prstGeom prst="rect">
            <a:avLst/>
          </a:prstGeom>
        </p:spPr>
      </p:pic>
      <p:sp>
        <p:nvSpPr>
          <p:cNvPr id="24" name="Left Brace 23"/>
          <p:cNvSpPr/>
          <p:nvPr/>
        </p:nvSpPr>
        <p:spPr>
          <a:xfrm rot="5400000">
            <a:off x="1286098" y="1485253"/>
            <a:ext cx="309204" cy="1602860"/>
          </a:xfrm>
          <a:prstGeom prst="leftBrace">
            <a:avLst>
              <a:gd name="adj1" fmla="val 21296"/>
              <a:gd name="adj2" fmla="val 50000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 descr="latex-image-1.pdf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9057"/>
          <a:stretch/>
        </p:blipFill>
        <p:spPr>
          <a:xfrm>
            <a:off x="1267113" y="1725681"/>
            <a:ext cx="3683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7425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Second Construction (cont.)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Let    be a composition of   into an even number of parts: </a:t>
            </a:r>
          </a:p>
          <a:p>
            <a:r>
              <a:rPr lang="en-US" dirty="0" smtClean="0"/>
              <a:t>We decompose     and     into blocks of    terms, i.e.  </a:t>
            </a:r>
          </a:p>
          <a:p>
            <a:pPr marL="0" indent="0">
              <a:buNone/>
            </a:pPr>
            <a:r>
              <a:rPr lang="en-US" dirty="0" smtClean="0"/>
              <a:t>  </a:t>
            </a:r>
            <a:endParaRPr lang="en-US" dirty="0"/>
          </a:p>
        </p:txBody>
      </p:sp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3050" y="1847850"/>
            <a:ext cx="165100" cy="190500"/>
          </a:xfrm>
          <a:prstGeom prst="rect">
            <a:avLst/>
          </a:prstGeom>
        </p:spPr>
      </p:pic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0500" y="1866900"/>
            <a:ext cx="177800" cy="190500"/>
          </a:xfrm>
          <a:prstGeom prst="rect">
            <a:avLst/>
          </a:prstGeom>
        </p:spPr>
      </p:pic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0" y="2216150"/>
            <a:ext cx="3505200" cy="419100"/>
          </a:xfrm>
          <a:prstGeom prst="rect">
            <a:avLst/>
          </a:prstGeom>
        </p:spPr>
      </p:pic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2794000"/>
            <a:ext cx="330200" cy="381000"/>
          </a:xfrm>
          <a:prstGeom prst="rect">
            <a:avLst/>
          </a:prstGeom>
        </p:spPr>
      </p:pic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9800" y="2794000"/>
            <a:ext cx="330200" cy="381000"/>
          </a:xfrm>
          <a:prstGeom prst="rect">
            <a:avLst/>
          </a:prstGeom>
        </p:spPr>
      </p:pic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1900" y="2921000"/>
            <a:ext cx="177800" cy="190500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971550" y="4362450"/>
            <a:ext cx="7245350" cy="1143000"/>
            <a:chOff x="971550" y="4502150"/>
            <a:chExt cx="7245350" cy="1143000"/>
          </a:xfrm>
        </p:grpSpPr>
        <p:pic>
          <p:nvPicPr>
            <p:cNvPr id="11" name="Picture 10" descr="latex-image-1.pdf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2350" y="4502150"/>
              <a:ext cx="3365500" cy="406400"/>
            </a:xfrm>
            <a:prstGeom prst="rect">
              <a:avLst/>
            </a:prstGeom>
          </p:spPr>
        </p:pic>
        <p:pic>
          <p:nvPicPr>
            <p:cNvPr id="12" name="Picture 11" descr="latex-image-1.pdf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1550" y="5226050"/>
              <a:ext cx="3365500" cy="406400"/>
            </a:xfrm>
            <a:prstGeom prst="rect">
              <a:avLst/>
            </a:prstGeom>
          </p:spPr>
        </p:pic>
        <p:pic>
          <p:nvPicPr>
            <p:cNvPr id="13" name="Picture 12" descr="latex-image-1.pdf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48300" y="4502150"/>
              <a:ext cx="2768600" cy="419100"/>
            </a:xfrm>
            <a:prstGeom prst="rect">
              <a:avLst/>
            </a:prstGeom>
          </p:spPr>
        </p:pic>
        <p:pic>
          <p:nvPicPr>
            <p:cNvPr id="14" name="Picture 13" descr="latex-image-1.pdf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48300" y="5226050"/>
              <a:ext cx="2755900" cy="4191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957935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Reinhardt Polygons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i="1" dirty="0"/>
              <a:t> </a:t>
            </a:r>
            <a:r>
              <a:rPr lang="en-US" i="1" dirty="0" smtClean="0"/>
              <a:t> </a:t>
            </a:r>
            <a:r>
              <a:rPr lang="en-US" dirty="0" smtClean="0"/>
              <a:t> is a convex polygon in the plane with    sides</a:t>
            </a:r>
          </a:p>
          <a:p>
            <a:r>
              <a:rPr lang="en-US" dirty="0" smtClean="0"/>
              <a:t>   has four relevant properties</a:t>
            </a:r>
          </a:p>
          <a:p>
            <a:pPr lvl="1"/>
            <a:r>
              <a:rPr lang="en-US" dirty="0" smtClean="0"/>
              <a:t>Area</a:t>
            </a:r>
          </a:p>
          <a:p>
            <a:pPr lvl="1"/>
            <a:r>
              <a:rPr lang="en-US" dirty="0" smtClean="0"/>
              <a:t>Perimeter</a:t>
            </a:r>
          </a:p>
          <a:p>
            <a:pPr lvl="1"/>
            <a:r>
              <a:rPr lang="en-US" dirty="0" smtClean="0"/>
              <a:t>Diameter</a:t>
            </a:r>
          </a:p>
          <a:p>
            <a:pPr lvl="1"/>
            <a:r>
              <a:rPr lang="en-US" dirty="0" smtClean="0"/>
              <a:t>Width</a:t>
            </a:r>
          </a:p>
          <a:p>
            <a:r>
              <a:rPr lang="en-US" dirty="0" smtClean="0"/>
              <a:t>There are </a:t>
            </a:r>
            <a:r>
              <a:rPr lang="en-US" dirty="0"/>
              <a:t>3</a:t>
            </a:r>
            <a:r>
              <a:rPr lang="en-US" dirty="0" smtClean="0"/>
              <a:t> </a:t>
            </a:r>
            <a:r>
              <a:rPr lang="en-US" dirty="0" err="1" smtClean="0"/>
              <a:t>extremal</a:t>
            </a:r>
            <a:r>
              <a:rPr lang="en-US" dirty="0" smtClean="0"/>
              <a:t> problems </a:t>
            </a:r>
          </a:p>
          <a:p>
            <a:r>
              <a:rPr lang="en-US" dirty="0" smtClean="0"/>
              <a:t>Reinhardt polygons are optimal in all three problems</a:t>
            </a:r>
            <a:endParaRPr lang="en-US" dirty="0"/>
          </a:p>
        </p:txBody>
      </p:sp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0892" y="1786332"/>
            <a:ext cx="228600" cy="190500"/>
          </a:xfrm>
          <a:prstGeom prst="rect">
            <a:avLst/>
          </a:prstGeom>
        </p:spPr>
      </p:pic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539" y="1697432"/>
            <a:ext cx="304800" cy="279400"/>
          </a:xfrm>
          <a:prstGeom prst="rect">
            <a:avLst/>
          </a:prstGeom>
        </p:spPr>
      </p:pic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539" y="2218132"/>
            <a:ext cx="304800" cy="27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8131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Second Construction (cont.)</a:t>
            </a:r>
            <a:endParaRPr lang="en-US" dirty="0"/>
          </a:p>
        </p:txBody>
      </p:sp>
      <p:grpSp>
        <p:nvGrpSpPr>
          <p:cNvPr id="54" name="Group 53"/>
          <p:cNvGrpSpPr/>
          <p:nvPr/>
        </p:nvGrpSpPr>
        <p:grpSpPr>
          <a:xfrm>
            <a:off x="480579" y="2401455"/>
            <a:ext cx="9102147" cy="2466350"/>
            <a:chOff x="311150" y="1733550"/>
            <a:chExt cx="8248650" cy="2146300"/>
          </a:xfrm>
        </p:grpSpPr>
        <p:grpSp>
          <p:nvGrpSpPr>
            <p:cNvPr id="51" name="Group 50"/>
            <p:cNvGrpSpPr/>
            <p:nvPr/>
          </p:nvGrpSpPr>
          <p:grpSpPr>
            <a:xfrm>
              <a:off x="838200" y="1733550"/>
              <a:ext cx="7721600" cy="2146300"/>
              <a:chOff x="838200" y="1327150"/>
              <a:chExt cx="7721600" cy="2146300"/>
            </a:xfrm>
          </p:grpSpPr>
          <p:grpSp>
            <p:nvGrpSpPr>
              <p:cNvPr id="14" name="Group 13"/>
              <p:cNvGrpSpPr/>
              <p:nvPr/>
            </p:nvGrpSpPr>
            <p:grpSpPr>
              <a:xfrm>
                <a:off x="838200" y="1865987"/>
                <a:ext cx="7721600" cy="469900"/>
                <a:chOff x="723900" y="1700887"/>
                <a:chExt cx="7721600" cy="469900"/>
              </a:xfrm>
            </p:grpSpPr>
            <p:sp>
              <p:nvSpPr>
                <p:cNvPr id="3" name="Rectangle 2"/>
                <p:cNvSpPr/>
                <p:nvPr/>
              </p:nvSpPr>
              <p:spPr>
                <a:xfrm>
                  <a:off x="723900" y="1765300"/>
                  <a:ext cx="1473200" cy="35560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3">
                  <a:schemeClr val="dk1"/>
                </a:fillRef>
                <a:effectRef idx="2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" name="Rectangle 3"/>
                <p:cNvSpPr/>
                <p:nvPr/>
              </p:nvSpPr>
              <p:spPr>
                <a:xfrm>
                  <a:off x="2235200" y="1765300"/>
                  <a:ext cx="1003300" cy="35560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3">
                  <a:schemeClr val="dk1"/>
                </a:fillRef>
                <a:effectRef idx="2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" name="Rectangle 4"/>
                <p:cNvSpPr/>
                <p:nvPr/>
              </p:nvSpPr>
              <p:spPr>
                <a:xfrm>
                  <a:off x="3276600" y="1765300"/>
                  <a:ext cx="1714500" cy="35560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3">
                  <a:schemeClr val="dk1"/>
                </a:fillRef>
                <a:effectRef idx="2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" name="Rectangle 5"/>
                <p:cNvSpPr/>
                <p:nvPr/>
              </p:nvSpPr>
              <p:spPr>
                <a:xfrm>
                  <a:off x="5029200" y="1765300"/>
                  <a:ext cx="673100" cy="35560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3">
                  <a:schemeClr val="dk1"/>
                </a:fillRef>
                <a:effectRef idx="2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" name="Rectangle 6"/>
                <p:cNvSpPr/>
                <p:nvPr/>
              </p:nvSpPr>
              <p:spPr>
                <a:xfrm>
                  <a:off x="5740400" y="1765300"/>
                  <a:ext cx="1473200" cy="35560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3">
                  <a:schemeClr val="dk1"/>
                </a:fillRef>
                <a:effectRef idx="2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" name="TextBox 7"/>
                <p:cNvSpPr txBox="1"/>
                <p:nvPr/>
              </p:nvSpPr>
              <p:spPr>
                <a:xfrm>
                  <a:off x="1016000" y="1739900"/>
                  <a:ext cx="1054100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200" dirty="0" smtClean="0"/>
                    <a:t>+ … + </a:t>
                  </a:r>
                  <a:endParaRPr lang="en-US" sz="2200" dirty="0"/>
                </a:p>
              </p:txBody>
            </p:sp>
            <p:sp>
              <p:nvSpPr>
                <p:cNvPr id="9" name="TextBox 8"/>
                <p:cNvSpPr txBox="1"/>
                <p:nvPr/>
              </p:nvSpPr>
              <p:spPr>
                <a:xfrm>
                  <a:off x="2565400" y="1765300"/>
                  <a:ext cx="4191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 smtClean="0"/>
                    <a:t>0</a:t>
                  </a:r>
                  <a:endParaRPr lang="en-US" dirty="0"/>
                </a:p>
              </p:txBody>
            </p:sp>
            <p:sp>
              <p:nvSpPr>
                <p:cNvPr id="10" name="TextBox 9"/>
                <p:cNvSpPr txBox="1"/>
                <p:nvPr/>
              </p:nvSpPr>
              <p:spPr>
                <a:xfrm>
                  <a:off x="3746500" y="1727200"/>
                  <a:ext cx="1231900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200" dirty="0" smtClean="0"/>
                    <a:t>− … + </a:t>
                  </a:r>
                  <a:endParaRPr lang="en-US" sz="2200" dirty="0"/>
                </a:p>
              </p:txBody>
            </p:sp>
            <p:sp>
              <p:nvSpPr>
                <p:cNvPr id="11" name="TextBox 10"/>
                <p:cNvSpPr txBox="1"/>
                <p:nvPr/>
              </p:nvSpPr>
              <p:spPr>
                <a:xfrm>
                  <a:off x="5207000" y="1765300"/>
                  <a:ext cx="4191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 smtClean="0"/>
                    <a:t>0</a:t>
                  </a:r>
                  <a:endParaRPr lang="en-US" dirty="0"/>
                </a:p>
              </p:txBody>
            </p:sp>
            <p:sp>
              <p:nvSpPr>
                <p:cNvPr id="12" name="TextBox 11"/>
                <p:cNvSpPr txBox="1"/>
                <p:nvPr/>
              </p:nvSpPr>
              <p:spPr>
                <a:xfrm>
                  <a:off x="6019800" y="1727200"/>
                  <a:ext cx="1231900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200" dirty="0" smtClean="0"/>
                    <a:t>− … + </a:t>
                  </a:r>
                  <a:endParaRPr lang="en-US" sz="2200" dirty="0"/>
                </a:p>
              </p:txBody>
            </p:sp>
            <p:sp>
              <p:nvSpPr>
                <p:cNvPr id="13" name="TextBox 12"/>
                <p:cNvSpPr txBox="1"/>
                <p:nvPr/>
              </p:nvSpPr>
              <p:spPr>
                <a:xfrm>
                  <a:off x="7213600" y="1700887"/>
                  <a:ext cx="1231900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200" dirty="0" smtClean="0"/>
                    <a:t> ……</a:t>
                  </a:r>
                  <a:endParaRPr lang="en-US" sz="2200" dirty="0"/>
                </a:p>
              </p:txBody>
            </p:sp>
          </p:grpSp>
          <p:sp>
            <p:nvSpPr>
              <p:cNvPr id="38" name="TextBox 37"/>
              <p:cNvSpPr txBox="1"/>
              <p:nvPr/>
            </p:nvSpPr>
            <p:spPr>
              <a:xfrm>
                <a:off x="7112000" y="2513686"/>
                <a:ext cx="1231900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dirty="0" smtClean="0"/>
                  <a:t> ……</a:t>
                </a:r>
                <a:endParaRPr lang="en-US" sz="2200" dirty="0"/>
              </a:p>
            </p:txBody>
          </p:sp>
          <p:grpSp>
            <p:nvGrpSpPr>
              <p:cNvPr id="50" name="Group 49"/>
              <p:cNvGrpSpPr/>
              <p:nvPr/>
            </p:nvGrpSpPr>
            <p:grpSpPr>
              <a:xfrm>
                <a:off x="838200" y="1327150"/>
                <a:ext cx="6489700" cy="2146300"/>
                <a:chOff x="838200" y="1327150"/>
                <a:chExt cx="6489700" cy="2146300"/>
              </a:xfrm>
            </p:grpSpPr>
            <p:sp>
              <p:nvSpPr>
                <p:cNvPr id="15" name="Left Brace 14"/>
                <p:cNvSpPr/>
                <p:nvPr/>
              </p:nvSpPr>
              <p:spPr>
                <a:xfrm rot="5400000">
                  <a:off x="1429941" y="1031479"/>
                  <a:ext cx="269080" cy="1452562"/>
                </a:xfrm>
                <a:prstGeom prst="leftBrace">
                  <a:avLst>
                    <a:gd name="adj1" fmla="val 21296"/>
                    <a:gd name="adj2" fmla="val 50000"/>
                  </a:avLst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" name="Left Brace 15"/>
                <p:cNvSpPr/>
                <p:nvPr/>
              </p:nvSpPr>
              <p:spPr>
                <a:xfrm rot="5400000">
                  <a:off x="2691210" y="1243410"/>
                  <a:ext cx="307180" cy="1016000"/>
                </a:xfrm>
                <a:prstGeom prst="leftBrace">
                  <a:avLst>
                    <a:gd name="adj1" fmla="val 21296"/>
                    <a:gd name="adj2" fmla="val 50000"/>
                  </a:avLst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" name="Left Brace 16"/>
                <p:cNvSpPr/>
                <p:nvPr/>
              </p:nvSpPr>
              <p:spPr>
                <a:xfrm rot="5400000">
                  <a:off x="4100910" y="900510"/>
                  <a:ext cx="294480" cy="1739900"/>
                </a:xfrm>
                <a:prstGeom prst="leftBrace">
                  <a:avLst>
                    <a:gd name="adj1" fmla="val 21296"/>
                    <a:gd name="adj2" fmla="val 50000"/>
                  </a:avLst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" name="Left Brace 17"/>
                <p:cNvSpPr/>
                <p:nvPr/>
              </p:nvSpPr>
              <p:spPr>
                <a:xfrm rot="5400000">
                  <a:off x="6463110" y="1040210"/>
                  <a:ext cx="294480" cy="1435100"/>
                </a:xfrm>
                <a:prstGeom prst="leftBrace">
                  <a:avLst>
                    <a:gd name="adj1" fmla="val 21296"/>
                    <a:gd name="adj2" fmla="val 50000"/>
                  </a:avLst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" name="Left Brace 18"/>
                <p:cNvSpPr/>
                <p:nvPr/>
              </p:nvSpPr>
              <p:spPr>
                <a:xfrm rot="5400000">
                  <a:off x="5339160" y="1414860"/>
                  <a:ext cx="307180" cy="673100"/>
                </a:xfrm>
                <a:prstGeom prst="leftBrace">
                  <a:avLst>
                    <a:gd name="adj1" fmla="val 21296"/>
                    <a:gd name="adj2" fmla="val 50000"/>
                  </a:avLst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20" name="Picture 19" descr="latex-image-1.pdf"/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44600" y="1377950"/>
                  <a:ext cx="584200" cy="190500"/>
                </a:xfrm>
                <a:prstGeom prst="rect">
                  <a:avLst/>
                </a:prstGeom>
              </p:spPr>
            </p:pic>
            <p:pic>
              <p:nvPicPr>
                <p:cNvPr id="22" name="Picture 21" descr="latex-image-1.pdf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501900" y="1377950"/>
                  <a:ext cx="584200" cy="190500"/>
                </a:xfrm>
                <a:prstGeom prst="rect">
                  <a:avLst/>
                </a:prstGeom>
              </p:spPr>
            </p:pic>
            <p:pic>
              <p:nvPicPr>
                <p:cNvPr id="23" name="Picture 22" descr="latex-image-1.pdf"/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886200" y="1352550"/>
                  <a:ext cx="584200" cy="190500"/>
                </a:xfrm>
                <a:prstGeom prst="rect">
                  <a:avLst/>
                </a:prstGeom>
              </p:spPr>
            </p:pic>
            <p:pic>
              <p:nvPicPr>
                <p:cNvPr id="24" name="Picture 23" descr="latex-image-1.pdf"/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168900" y="1339850"/>
                  <a:ext cx="584200" cy="190500"/>
                </a:xfrm>
                <a:prstGeom prst="rect">
                  <a:avLst/>
                </a:prstGeom>
              </p:spPr>
            </p:pic>
            <p:pic>
              <p:nvPicPr>
                <p:cNvPr id="25" name="Picture 24" descr="latex-image-1.pdf"/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299200" y="1327150"/>
                  <a:ext cx="584200" cy="190500"/>
                </a:xfrm>
                <a:prstGeom prst="rect">
                  <a:avLst/>
                </a:prstGeom>
              </p:spPr>
            </p:pic>
            <p:sp>
              <p:nvSpPr>
                <p:cNvPr id="26" name="Rectangle 25"/>
                <p:cNvSpPr/>
                <p:nvPr/>
              </p:nvSpPr>
              <p:spPr>
                <a:xfrm>
                  <a:off x="838200" y="2552700"/>
                  <a:ext cx="177800" cy="35560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3">
                  <a:schemeClr val="dk1"/>
                </a:fillRef>
                <a:effectRef idx="2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" name="Rectangle 26"/>
                <p:cNvSpPr/>
                <p:nvPr/>
              </p:nvSpPr>
              <p:spPr>
                <a:xfrm>
                  <a:off x="1054100" y="2552700"/>
                  <a:ext cx="1016000" cy="35560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3">
                  <a:schemeClr val="dk1"/>
                </a:fillRef>
                <a:effectRef idx="2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" name="Rectangle 27"/>
                <p:cNvSpPr/>
                <p:nvPr/>
              </p:nvSpPr>
              <p:spPr>
                <a:xfrm>
                  <a:off x="2120900" y="2552700"/>
                  <a:ext cx="1460500" cy="35560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3">
                  <a:schemeClr val="dk1"/>
                </a:fillRef>
                <a:effectRef idx="2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" name="Rectangle 28"/>
                <p:cNvSpPr/>
                <p:nvPr/>
              </p:nvSpPr>
              <p:spPr>
                <a:xfrm>
                  <a:off x="3619500" y="2552700"/>
                  <a:ext cx="1295400" cy="35560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3">
                  <a:schemeClr val="dk1"/>
                </a:fillRef>
                <a:effectRef idx="2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" name="Rectangle 29"/>
                <p:cNvSpPr/>
                <p:nvPr/>
              </p:nvSpPr>
              <p:spPr>
                <a:xfrm>
                  <a:off x="4959350" y="2552700"/>
                  <a:ext cx="1085850" cy="35560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3">
                  <a:schemeClr val="dk1"/>
                </a:fillRef>
                <a:effectRef idx="2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" name="Rectangle 30"/>
                <p:cNvSpPr/>
                <p:nvPr/>
              </p:nvSpPr>
              <p:spPr>
                <a:xfrm>
                  <a:off x="6096000" y="2552700"/>
                  <a:ext cx="1016000" cy="35560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3">
                  <a:schemeClr val="dk1"/>
                </a:fillRef>
                <a:effectRef idx="2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" name="Left Brace 32"/>
                <p:cNvSpPr/>
                <p:nvPr/>
              </p:nvSpPr>
              <p:spPr>
                <a:xfrm rot="16200000">
                  <a:off x="1420019" y="2563019"/>
                  <a:ext cx="279400" cy="1020762"/>
                </a:xfrm>
                <a:prstGeom prst="leftBrace">
                  <a:avLst>
                    <a:gd name="adj1" fmla="val 21296"/>
                    <a:gd name="adj2" fmla="val 50000"/>
                  </a:avLst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" name="Left Brace 33"/>
                <p:cNvSpPr/>
                <p:nvPr/>
              </p:nvSpPr>
              <p:spPr>
                <a:xfrm rot="16200000">
                  <a:off x="2709069" y="2391569"/>
                  <a:ext cx="279400" cy="1414462"/>
                </a:xfrm>
                <a:prstGeom prst="leftBrace">
                  <a:avLst>
                    <a:gd name="adj1" fmla="val 21296"/>
                    <a:gd name="adj2" fmla="val 50000"/>
                  </a:avLst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" name="Left Brace 34"/>
                <p:cNvSpPr/>
                <p:nvPr/>
              </p:nvSpPr>
              <p:spPr>
                <a:xfrm rot="16200000">
                  <a:off x="4137819" y="2448719"/>
                  <a:ext cx="266700" cy="1287462"/>
                </a:xfrm>
                <a:prstGeom prst="leftBrace">
                  <a:avLst>
                    <a:gd name="adj1" fmla="val 21296"/>
                    <a:gd name="adj2" fmla="val 50000"/>
                  </a:avLst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" name="Left Brace 35"/>
                <p:cNvSpPr/>
                <p:nvPr/>
              </p:nvSpPr>
              <p:spPr>
                <a:xfrm rot="16200000">
                  <a:off x="5369719" y="2563019"/>
                  <a:ext cx="279400" cy="1071562"/>
                </a:xfrm>
                <a:prstGeom prst="leftBrace">
                  <a:avLst>
                    <a:gd name="adj1" fmla="val 21296"/>
                    <a:gd name="adj2" fmla="val 50000"/>
                  </a:avLst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" name="Left Brace 36"/>
                <p:cNvSpPr/>
                <p:nvPr/>
              </p:nvSpPr>
              <p:spPr>
                <a:xfrm rot="16200000">
                  <a:off x="6474619" y="2613819"/>
                  <a:ext cx="279400" cy="995362"/>
                </a:xfrm>
                <a:prstGeom prst="leftBrace">
                  <a:avLst>
                    <a:gd name="adj1" fmla="val 21296"/>
                    <a:gd name="adj2" fmla="val 50000"/>
                  </a:avLst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" name="TextBox 38"/>
                <p:cNvSpPr txBox="1"/>
                <p:nvPr/>
              </p:nvSpPr>
              <p:spPr>
                <a:xfrm>
                  <a:off x="1371600" y="2539999"/>
                  <a:ext cx="4191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 smtClean="0"/>
                    <a:t>0</a:t>
                  </a:r>
                  <a:endParaRPr lang="en-US" dirty="0"/>
                </a:p>
              </p:txBody>
            </p:sp>
            <p:sp>
              <p:nvSpPr>
                <p:cNvPr id="40" name="TextBox 39"/>
                <p:cNvSpPr txBox="1"/>
                <p:nvPr/>
              </p:nvSpPr>
              <p:spPr>
                <a:xfrm>
                  <a:off x="2417762" y="2501900"/>
                  <a:ext cx="1231900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200" dirty="0" smtClean="0"/>
                    <a:t>− … + </a:t>
                  </a:r>
                  <a:endParaRPr lang="en-US" sz="2200" dirty="0"/>
                </a:p>
              </p:txBody>
            </p:sp>
            <p:sp>
              <p:nvSpPr>
                <p:cNvPr id="41" name="TextBox 40"/>
                <p:cNvSpPr txBox="1"/>
                <p:nvPr/>
              </p:nvSpPr>
              <p:spPr>
                <a:xfrm>
                  <a:off x="5072062" y="2514600"/>
                  <a:ext cx="1231900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200" dirty="0" smtClean="0"/>
                    <a:t>− … + </a:t>
                  </a:r>
                  <a:endParaRPr lang="en-US" sz="2200" dirty="0"/>
                </a:p>
              </p:txBody>
            </p:sp>
            <p:sp>
              <p:nvSpPr>
                <p:cNvPr id="43" name="TextBox 42"/>
                <p:cNvSpPr txBox="1"/>
                <p:nvPr/>
              </p:nvSpPr>
              <p:spPr>
                <a:xfrm>
                  <a:off x="4114800" y="2539999"/>
                  <a:ext cx="4191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 smtClean="0"/>
                    <a:t>0</a:t>
                  </a:r>
                  <a:endParaRPr lang="en-US" dirty="0"/>
                </a:p>
              </p:txBody>
            </p:sp>
            <p:sp>
              <p:nvSpPr>
                <p:cNvPr id="44" name="TextBox 43"/>
                <p:cNvSpPr txBox="1"/>
                <p:nvPr/>
              </p:nvSpPr>
              <p:spPr>
                <a:xfrm>
                  <a:off x="6438900" y="2539999"/>
                  <a:ext cx="4191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 smtClean="0"/>
                    <a:t>0</a:t>
                  </a:r>
                  <a:endParaRPr lang="en-US" dirty="0"/>
                </a:p>
              </p:txBody>
            </p:sp>
            <p:pic>
              <p:nvPicPr>
                <p:cNvPr id="45" name="Picture 44" descr="latex-image-1.pdf"/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70000" y="3219450"/>
                  <a:ext cx="584200" cy="190500"/>
                </a:xfrm>
                <a:prstGeom prst="rect">
                  <a:avLst/>
                </a:prstGeom>
              </p:spPr>
            </p:pic>
            <p:pic>
              <p:nvPicPr>
                <p:cNvPr id="46" name="Picture 45" descr="latex-image-1.pdf"/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565400" y="3257550"/>
                  <a:ext cx="584200" cy="190500"/>
                </a:xfrm>
                <a:prstGeom prst="rect">
                  <a:avLst/>
                </a:prstGeom>
              </p:spPr>
            </p:pic>
            <p:pic>
              <p:nvPicPr>
                <p:cNvPr id="47" name="Picture 46" descr="latex-image-1.pdf"/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000500" y="3257550"/>
                  <a:ext cx="584200" cy="190500"/>
                </a:xfrm>
                <a:prstGeom prst="rect">
                  <a:avLst/>
                </a:prstGeom>
              </p:spPr>
            </p:pic>
            <p:pic>
              <p:nvPicPr>
                <p:cNvPr id="48" name="Picture 47" descr="latex-image-1.pdf"/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45100" y="3282950"/>
                  <a:ext cx="584200" cy="190500"/>
                </a:xfrm>
                <a:prstGeom prst="rect">
                  <a:avLst/>
                </a:prstGeom>
              </p:spPr>
            </p:pic>
            <p:pic>
              <p:nvPicPr>
                <p:cNvPr id="49" name="Picture 48" descr="latex-image-1.pdf"/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350000" y="3263900"/>
                  <a:ext cx="584200" cy="190500"/>
                </a:xfrm>
                <a:prstGeom prst="rect">
                  <a:avLst/>
                </a:prstGeom>
              </p:spPr>
            </p:pic>
          </p:grpSp>
        </p:grpSp>
        <p:pic>
          <p:nvPicPr>
            <p:cNvPr id="52" name="Picture 51" descr="latex-image-1.pdf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9250" y="2330450"/>
              <a:ext cx="368300" cy="342900"/>
            </a:xfrm>
            <a:prstGeom prst="rect">
              <a:avLst/>
            </a:prstGeom>
          </p:spPr>
        </p:pic>
        <p:pic>
          <p:nvPicPr>
            <p:cNvPr id="53" name="Picture 52" descr="latex-image-1.pdf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1150" y="2990850"/>
              <a:ext cx="393700" cy="393700"/>
            </a:xfrm>
            <a:prstGeom prst="rect">
              <a:avLst/>
            </a:prstGeom>
          </p:spPr>
        </p:pic>
      </p:grpSp>
      <p:sp>
        <p:nvSpPr>
          <p:cNvPr id="59" name="Rectangle 58"/>
          <p:cNvSpPr/>
          <p:nvPr/>
        </p:nvSpPr>
        <p:spPr>
          <a:xfrm>
            <a:off x="2676525" y="6858000"/>
            <a:ext cx="63754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/>
          </a:p>
          <a:p>
            <a:r>
              <a:rPr lang="en-US" dirty="0"/>
              <a:t>-       following this formula: </a:t>
            </a:r>
            <a:r>
              <a:rPr lang="en-US" dirty="0" err="1"/>
              <a:t>Ai,j</a:t>
            </a:r>
            <a:r>
              <a:rPr lang="en-US" dirty="0"/>
              <a:t> belongs to {…}, </a:t>
            </a:r>
            <a:r>
              <a:rPr lang="en-US" dirty="0" err="1"/>
              <a:t>Bi,j</a:t>
            </a:r>
            <a:r>
              <a:rPr lang="en-US" dirty="0"/>
              <a:t> belongs to {…}, j going from 1 to 2m, </a:t>
            </a:r>
            <a:r>
              <a:rPr lang="en-US" dirty="0" err="1"/>
              <a:t>i</a:t>
            </a:r>
            <a:r>
              <a:rPr lang="en-US" dirty="0"/>
              <a:t> from 1 to p for A (or 1 to q for B)</a:t>
            </a:r>
          </a:p>
          <a:p>
            <a:endParaRPr lang="en-US" dirty="0"/>
          </a:p>
          <a:p>
            <a:r>
              <a:rPr lang="en-US" dirty="0"/>
              <a:t>- Example: n=30=2*3*5, r=2, p=3, q=5, c=(1,1)</a:t>
            </a:r>
          </a:p>
          <a:p>
            <a:r>
              <a:rPr lang="en-US" dirty="0"/>
              <a:t>- …</a:t>
            </a:r>
          </a:p>
          <a:p>
            <a:r>
              <a:rPr lang="en-US" dirty="0"/>
              <a:t>- can see that it’s always alternating</a:t>
            </a:r>
          </a:p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134073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Second Construction (cont.)</a:t>
            </a:r>
            <a:endParaRPr lang="en-US" dirty="0"/>
          </a:p>
        </p:txBody>
      </p:sp>
      <p:grpSp>
        <p:nvGrpSpPr>
          <p:cNvPr id="54" name="Group 53"/>
          <p:cNvGrpSpPr/>
          <p:nvPr/>
        </p:nvGrpSpPr>
        <p:grpSpPr>
          <a:xfrm>
            <a:off x="638175" y="1370687"/>
            <a:ext cx="8248650" cy="2146300"/>
            <a:chOff x="311150" y="1733550"/>
            <a:chExt cx="8248650" cy="2146300"/>
          </a:xfrm>
        </p:grpSpPr>
        <p:grpSp>
          <p:nvGrpSpPr>
            <p:cNvPr id="51" name="Group 50"/>
            <p:cNvGrpSpPr/>
            <p:nvPr/>
          </p:nvGrpSpPr>
          <p:grpSpPr>
            <a:xfrm>
              <a:off x="838200" y="1733550"/>
              <a:ext cx="7721600" cy="2146300"/>
              <a:chOff x="838200" y="1327150"/>
              <a:chExt cx="7721600" cy="2146300"/>
            </a:xfrm>
          </p:grpSpPr>
          <p:grpSp>
            <p:nvGrpSpPr>
              <p:cNvPr id="14" name="Group 13"/>
              <p:cNvGrpSpPr/>
              <p:nvPr/>
            </p:nvGrpSpPr>
            <p:grpSpPr>
              <a:xfrm>
                <a:off x="838200" y="1865987"/>
                <a:ext cx="7721600" cy="469900"/>
                <a:chOff x="723900" y="1700887"/>
                <a:chExt cx="7721600" cy="469900"/>
              </a:xfrm>
            </p:grpSpPr>
            <p:sp>
              <p:nvSpPr>
                <p:cNvPr id="3" name="Rectangle 2"/>
                <p:cNvSpPr/>
                <p:nvPr/>
              </p:nvSpPr>
              <p:spPr>
                <a:xfrm>
                  <a:off x="723900" y="1765300"/>
                  <a:ext cx="1473200" cy="35560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3">
                  <a:schemeClr val="dk1"/>
                </a:fillRef>
                <a:effectRef idx="2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" name="Rectangle 3"/>
                <p:cNvSpPr/>
                <p:nvPr/>
              </p:nvSpPr>
              <p:spPr>
                <a:xfrm>
                  <a:off x="2235200" y="1765300"/>
                  <a:ext cx="1003300" cy="35560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3">
                  <a:schemeClr val="dk1"/>
                </a:fillRef>
                <a:effectRef idx="2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" name="Rectangle 4"/>
                <p:cNvSpPr/>
                <p:nvPr/>
              </p:nvSpPr>
              <p:spPr>
                <a:xfrm>
                  <a:off x="3276600" y="1765300"/>
                  <a:ext cx="1714500" cy="35560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3">
                  <a:schemeClr val="dk1"/>
                </a:fillRef>
                <a:effectRef idx="2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" name="Rectangle 5"/>
                <p:cNvSpPr/>
                <p:nvPr/>
              </p:nvSpPr>
              <p:spPr>
                <a:xfrm>
                  <a:off x="5029200" y="1765300"/>
                  <a:ext cx="673100" cy="35560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3">
                  <a:schemeClr val="dk1"/>
                </a:fillRef>
                <a:effectRef idx="2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" name="Rectangle 6"/>
                <p:cNvSpPr/>
                <p:nvPr/>
              </p:nvSpPr>
              <p:spPr>
                <a:xfrm>
                  <a:off x="5740400" y="1765300"/>
                  <a:ext cx="1473200" cy="35560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3">
                  <a:schemeClr val="dk1"/>
                </a:fillRef>
                <a:effectRef idx="2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" name="TextBox 7"/>
                <p:cNvSpPr txBox="1"/>
                <p:nvPr/>
              </p:nvSpPr>
              <p:spPr>
                <a:xfrm>
                  <a:off x="1016000" y="1739900"/>
                  <a:ext cx="1054100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200" dirty="0" smtClean="0"/>
                    <a:t>+ … + </a:t>
                  </a:r>
                  <a:endParaRPr lang="en-US" sz="2200" dirty="0"/>
                </a:p>
              </p:txBody>
            </p:sp>
            <p:sp>
              <p:nvSpPr>
                <p:cNvPr id="9" name="TextBox 8"/>
                <p:cNvSpPr txBox="1"/>
                <p:nvPr/>
              </p:nvSpPr>
              <p:spPr>
                <a:xfrm>
                  <a:off x="2565400" y="1765300"/>
                  <a:ext cx="4191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 smtClean="0"/>
                    <a:t>0</a:t>
                  </a:r>
                  <a:endParaRPr lang="en-US" dirty="0"/>
                </a:p>
              </p:txBody>
            </p:sp>
            <p:sp>
              <p:nvSpPr>
                <p:cNvPr id="10" name="TextBox 9"/>
                <p:cNvSpPr txBox="1"/>
                <p:nvPr/>
              </p:nvSpPr>
              <p:spPr>
                <a:xfrm>
                  <a:off x="3746500" y="1727200"/>
                  <a:ext cx="1231900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200" dirty="0" smtClean="0"/>
                    <a:t>− … + </a:t>
                  </a:r>
                  <a:endParaRPr lang="en-US" sz="2200" dirty="0"/>
                </a:p>
              </p:txBody>
            </p:sp>
            <p:sp>
              <p:nvSpPr>
                <p:cNvPr id="11" name="TextBox 10"/>
                <p:cNvSpPr txBox="1"/>
                <p:nvPr/>
              </p:nvSpPr>
              <p:spPr>
                <a:xfrm>
                  <a:off x="5207000" y="1765300"/>
                  <a:ext cx="4191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 smtClean="0"/>
                    <a:t>0</a:t>
                  </a:r>
                  <a:endParaRPr lang="en-US" dirty="0"/>
                </a:p>
              </p:txBody>
            </p:sp>
            <p:sp>
              <p:nvSpPr>
                <p:cNvPr id="12" name="TextBox 11"/>
                <p:cNvSpPr txBox="1"/>
                <p:nvPr/>
              </p:nvSpPr>
              <p:spPr>
                <a:xfrm>
                  <a:off x="6019800" y="1727200"/>
                  <a:ext cx="1231900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200" dirty="0" smtClean="0"/>
                    <a:t>− … + </a:t>
                  </a:r>
                  <a:endParaRPr lang="en-US" sz="2200" dirty="0"/>
                </a:p>
              </p:txBody>
            </p:sp>
            <p:sp>
              <p:nvSpPr>
                <p:cNvPr id="13" name="TextBox 12"/>
                <p:cNvSpPr txBox="1"/>
                <p:nvPr/>
              </p:nvSpPr>
              <p:spPr>
                <a:xfrm>
                  <a:off x="7213600" y="1700887"/>
                  <a:ext cx="1231900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200" dirty="0" smtClean="0"/>
                    <a:t> ……</a:t>
                  </a:r>
                  <a:endParaRPr lang="en-US" sz="2200" dirty="0"/>
                </a:p>
              </p:txBody>
            </p:sp>
          </p:grpSp>
          <p:sp>
            <p:nvSpPr>
              <p:cNvPr id="38" name="TextBox 37"/>
              <p:cNvSpPr txBox="1"/>
              <p:nvPr/>
            </p:nvSpPr>
            <p:spPr>
              <a:xfrm>
                <a:off x="7112000" y="2513686"/>
                <a:ext cx="1231900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dirty="0" smtClean="0"/>
                  <a:t> ……</a:t>
                </a:r>
                <a:endParaRPr lang="en-US" sz="2200" dirty="0"/>
              </a:p>
            </p:txBody>
          </p:sp>
          <p:grpSp>
            <p:nvGrpSpPr>
              <p:cNvPr id="50" name="Group 49"/>
              <p:cNvGrpSpPr/>
              <p:nvPr/>
            </p:nvGrpSpPr>
            <p:grpSpPr>
              <a:xfrm>
                <a:off x="838200" y="1327150"/>
                <a:ext cx="6489700" cy="2146300"/>
                <a:chOff x="838200" y="1327150"/>
                <a:chExt cx="6489700" cy="2146300"/>
              </a:xfrm>
            </p:grpSpPr>
            <p:sp>
              <p:nvSpPr>
                <p:cNvPr id="15" name="Left Brace 14"/>
                <p:cNvSpPr/>
                <p:nvPr/>
              </p:nvSpPr>
              <p:spPr>
                <a:xfrm rot="5400000">
                  <a:off x="1429941" y="1031479"/>
                  <a:ext cx="269080" cy="1452562"/>
                </a:xfrm>
                <a:prstGeom prst="leftBrace">
                  <a:avLst>
                    <a:gd name="adj1" fmla="val 21296"/>
                    <a:gd name="adj2" fmla="val 50000"/>
                  </a:avLst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" name="Left Brace 15"/>
                <p:cNvSpPr/>
                <p:nvPr/>
              </p:nvSpPr>
              <p:spPr>
                <a:xfrm rot="5400000">
                  <a:off x="2691210" y="1243410"/>
                  <a:ext cx="307180" cy="1016000"/>
                </a:xfrm>
                <a:prstGeom prst="leftBrace">
                  <a:avLst>
                    <a:gd name="adj1" fmla="val 21296"/>
                    <a:gd name="adj2" fmla="val 50000"/>
                  </a:avLst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" name="Left Brace 16"/>
                <p:cNvSpPr/>
                <p:nvPr/>
              </p:nvSpPr>
              <p:spPr>
                <a:xfrm rot="5400000">
                  <a:off x="4100910" y="900510"/>
                  <a:ext cx="294480" cy="1739900"/>
                </a:xfrm>
                <a:prstGeom prst="leftBrace">
                  <a:avLst>
                    <a:gd name="adj1" fmla="val 21296"/>
                    <a:gd name="adj2" fmla="val 50000"/>
                  </a:avLst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" name="Left Brace 17"/>
                <p:cNvSpPr/>
                <p:nvPr/>
              </p:nvSpPr>
              <p:spPr>
                <a:xfrm rot="5400000">
                  <a:off x="6463110" y="1040210"/>
                  <a:ext cx="294480" cy="1435100"/>
                </a:xfrm>
                <a:prstGeom prst="leftBrace">
                  <a:avLst>
                    <a:gd name="adj1" fmla="val 21296"/>
                    <a:gd name="adj2" fmla="val 50000"/>
                  </a:avLst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" name="Left Brace 18"/>
                <p:cNvSpPr/>
                <p:nvPr/>
              </p:nvSpPr>
              <p:spPr>
                <a:xfrm rot="5400000">
                  <a:off x="5339160" y="1414860"/>
                  <a:ext cx="307180" cy="673100"/>
                </a:xfrm>
                <a:prstGeom prst="leftBrace">
                  <a:avLst>
                    <a:gd name="adj1" fmla="val 21296"/>
                    <a:gd name="adj2" fmla="val 50000"/>
                  </a:avLst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20" name="Picture 19" descr="latex-image-1.pdf"/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44600" y="1377950"/>
                  <a:ext cx="584200" cy="190500"/>
                </a:xfrm>
                <a:prstGeom prst="rect">
                  <a:avLst/>
                </a:prstGeom>
              </p:spPr>
            </p:pic>
            <p:pic>
              <p:nvPicPr>
                <p:cNvPr id="22" name="Picture 21" descr="latex-image-1.pdf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501900" y="1377950"/>
                  <a:ext cx="584200" cy="190500"/>
                </a:xfrm>
                <a:prstGeom prst="rect">
                  <a:avLst/>
                </a:prstGeom>
              </p:spPr>
            </p:pic>
            <p:pic>
              <p:nvPicPr>
                <p:cNvPr id="23" name="Picture 22" descr="latex-image-1.pdf"/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886200" y="1352550"/>
                  <a:ext cx="584200" cy="190500"/>
                </a:xfrm>
                <a:prstGeom prst="rect">
                  <a:avLst/>
                </a:prstGeom>
              </p:spPr>
            </p:pic>
            <p:pic>
              <p:nvPicPr>
                <p:cNvPr id="24" name="Picture 23" descr="latex-image-1.pdf"/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168900" y="1339850"/>
                  <a:ext cx="584200" cy="190500"/>
                </a:xfrm>
                <a:prstGeom prst="rect">
                  <a:avLst/>
                </a:prstGeom>
              </p:spPr>
            </p:pic>
            <p:pic>
              <p:nvPicPr>
                <p:cNvPr id="25" name="Picture 24" descr="latex-image-1.pdf"/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299200" y="1327150"/>
                  <a:ext cx="584200" cy="190500"/>
                </a:xfrm>
                <a:prstGeom prst="rect">
                  <a:avLst/>
                </a:prstGeom>
              </p:spPr>
            </p:pic>
            <p:sp>
              <p:nvSpPr>
                <p:cNvPr id="26" name="Rectangle 25"/>
                <p:cNvSpPr/>
                <p:nvPr/>
              </p:nvSpPr>
              <p:spPr>
                <a:xfrm>
                  <a:off x="838200" y="2552700"/>
                  <a:ext cx="177800" cy="35560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3">
                  <a:schemeClr val="dk1"/>
                </a:fillRef>
                <a:effectRef idx="2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" name="Rectangle 26"/>
                <p:cNvSpPr/>
                <p:nvPr/>
              </p:nvSpPr>
              <p:spPr>
                <a:xfrm>
                  <a:off x="1054100" y="2552700"/>
                  <a:ext cx="1016000" cy="35560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3">
                  <a:schemeClr val="dk1"/>
                </a:fillRef>
                <a:effectRef idx="2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" name="Rectangle 27"/>
                <p:cNvSpPr/>
                <p:nvPr/>
              </p:nvSpPr>
              <p:spPr>
                <a:xfrm>
                  <a:off x="2120900" y="2552700"/>
                  <a:ext cx="1460500" cy="35560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3">
                  <a:schemeClr val="dk1"/>
                </a:fillRef>
                <a:effectRef idx="2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" name="Rectangle 28"/>
                <p:cNvSpPr/>
                <p:nvPr/>
              </p:nvSpPr>
              <p:spPr>
                <a:xfrm>
                  <a:off x="3619500" y="2552700"/>
                  <a:ext cx="1295400" cy="35560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3">
                  <a:schemeClr val="dk1"/>
                </a:fillRef>
                <a:effectRef idx="2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" name="Rectangle 29"/>
                <p:cNvSpPr/>
                <p:nvPr/>
              </p:nvSpPr>
              <p:spPr>
                <a:xfrm>
                  <a:off x="4959350" y="2552700"/>
                  <a:ext cx="1085850" cy="35560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3">
                  <a:schemeClr val="dk1"/>
                </a:fillRef>
                <a:effectRef idx="2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" name="Rectangle 30"/>
                <p:cNvSpPr/>
                <p:nvPr/>
              </p:nvSpPr>
              <p:spPr>
                <a:xfrm>
                  <a:off x="6096000" y="2552700"/>
                  <a:ext cx="1016000" cy="35560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3">
                  <a:schemeClr val="dk1"/>
                </a:fillRef>
                <a:effectRef idx="2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" name="Left Brace 32"/>
                <p:cNvSpPr/>
                <p:nvPr/>
              </p:nvSpPr>
              <p:spPr>
                <a:xfrm rot="16200000">
                  <a:off x="1420019" y="2563019"/>
                  <a:ext cx="279400" cy="1020762"/>
                </a:xfrm>
                <a:prstGeom prst="leftBrace">
                  <a:avLst>
                    <a:gd name="adj1" fmla="val 21296"/>
                    <a:gd name="adj2" fmla="val 50000"/>
                  </a:avLst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" name="Left Brace 33"/>
                <p:cNvSpPr/>
                <p:nvPr/>
              </p:nvSpPr>
              <p:spPr>
                <a:xfrm rot="16200000">
                  <a:off x="2709069" y="2391569"/>
                  <a:ext cx="279400" cy="1414462"/>
                </a:xfrm>
                <a:prstGeom prst="leftBrace">
                  <a:avLst>
                    <a:gd name="adj1" fmla="val 21296"/>
                    <a:gd name="adj2" fmla="val 50000"/>
                  </a:avLst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" name="Left Brace 34"/>
                <p:cNvSpPr/>
                <p:nvPr/>
              </p:nvSpPr>
              <p:spPr>
                <a:xfrm rot="16200000">
                  <a:off x="4137819" y="2448719"/>
                  <a:ext cx="266700" cy="1287462"/>
                </a:xfrm>
                <a:prstGeom prst="leftBrace">
                  <a:avLst>
                    <a:gd name="adj1" fmla="val 21296"/>
                    <a:gd name="adj2" fmla="val 50000"/>
                  </a:avLst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" name="Left Brace 35"/>
                <p:cNvSpPr/>
                <p:nvPr/>
              </p:nvSpPr>
              <p:spPr>
                <a:xfrm rot="16200000">
                  <a:off x="5369719" y="2563019"/>
                  <a:ext cx="279400" cy="1071562"/>
                </a:xfrm>
                <a:prstGeom prst="leftBrace">
                  <a:avLst>
                    <a:gd name="adj1" fmla="val 21296"/>
                    <a:gd name="adj2" fmla="val 50000"/>
                  </a:avLst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" name="Left Brace 36"/>
                <p:cNvSpPr/>
                <p:nvPr/>
              </p:nvSpPr>
              <p:spPr>
                <a:xfrm rot="16200000">
                  <a:off x="6474619" y="2613819"/>
                  <a:ext cx="279400" cy="995362"/>
                </a:xfrm>
                <a:prstGeom prst="leftBrace">
                  <a:avLst>
                    <a:gd name="adj1" fmla="val 21296"/>
                    <a:gd name="adj2" fmla="val 50000"/>
                  </a:avLst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" name="TextBox 38"/>
                <p:cNvSpPr txBox="1"/>
                <p:nvPr/>
              </p:nvSpPr>
              <p:spPr>
                <a:xfrm>
                  <a:off x="1371600" y="2539999"/>
                  <a:ext cx="4191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 smtClean="0"/>
                    <a:t>0</a:t>
                  </a:r>
                  <a:endParaRPr lang="en-US" dirty="0"/>
                </a:p>
              </p:txBody>
            </p:sp>
            <p:sp>
              <p:nvSpPr>
                <p:cNvPr id="40" name="TextBox 39"/>
                <p:cNvSpPr txBox="1"/>
                <p:nvPr/>
              </p:nvSpPr>
              <p:spPr>
                <a:xfrm>
                  <a:off x="2417762" y="2501900"/>
                  <a:ext cx="1231900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200" dirty="0" smtClean="0"/>
                    <a:t>− … + </a:t>
                  </a:r>
                  <a:endParaRPr lang="en-US" sz="2200" dirty="0"/>
                </a:p>
              </p:txBody>
            </p:sp>
            <p:sp>
              <p:nvSpPr>
                <p:cNvPr id="41" name="TextBox 40"/>
                <p:cNvSpPr txBox="1"/>
                <p:nvPr/>
              </p:nvSpPr>
              <p:spPr>
                <a:xfrm>
                  <a:off x="5072062" y="2514600"/>
                  <a:ext cx="1231900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200" dirty="0" smtClean="0"/>
                    <a:t>− … + </a:t>
                  </a:r>
                  <a:endParaRPr lang="en-US" sz="2200" dirty="0"/>
                </a:p>
              </p:txBody>
            </p:sp>
            <p:sp>
              <p:nvSpPr>
                <p:cNvPr id="43" name="TextBox 42"/>
                <p:cNvSpPr txBox="1"/>
                <p:nvPr/>
              </p:nvSpPr>
              <p:spPr>
                <a:xfrm>
                  <a:off x="4114800" y="2539999"/>
                  <a:ext cx="4191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 smtClean="0"/>
                    <a:t>0</a:t>
                  </a:r>
                  <a:endParaRPr lang="en-US" dirty="0"/>
                </a:p>
              </p:txBody>
            </p:sp>
            <p:sp>
              <p:nvSpPr>
                <p:cNvPr id="44" name="TextBox 43"/>
                <p:cNvSpPr txBox="1"/>
                <p:nvPr/>
              </p:nvSpPr>
              <p:spPr>
                <a:xfrm>
                  <a:off x="6438900" y="2539999"/>
                  <a:ext cx="4191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 smtClean="0"/>
                    <a:t>0</a:t>
                  </a:r>
                  <a:endParaRPr lang="en-US" dirty="0"/>
                </a:p>
              </p:txBody>
            </p:sp>
            <p:pic>
              <p:nvPicPr>
                <p:cNvPr id="45" name="Picture 44" descr="latex-image-1.pdf"/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70000" y="3219450"/>
                  <a:ext cx="584200" cy="190500"/>
                </a:xfrm>
                <a:prstGeom prst="rect">
                  <a:avLst/>
                </a:prstGeom>
              </p:spPr>
            </p:pic>
            <p:pic>
              <p:nvPicPr>
                <p:cNvPr id="46" name="Picture 45" descr="latex-image-1.pdf"/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565400" y="3257550"/>
                  <a:ext cx="584200" cy="190500"/>
                </a:xfrm>
                <a:prstGeom prst="rect">
                  <a:avLst/>
                </a:prstGeom>
              </p:spPr>
            </p:pic>
            <p:pic>
              <p:nvPicPr>
                <p:cNvPr id="47" name="Picture 46" descr="latex-image-1.pdf"/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000500" y="3257550"/>
                  <a:ext cx="584200" cy="190500"/>
                </a:xfrm>
                <a:prstGeom prst="rect">
                  <a:avLst/>
                </a:prstGeom>
              </p:spPr>
            </p:pic>
            <p:pic>
              <p:nvPicPr>
                <p:cNvPr id="48" name="Picture 47" descr="latex-image-1.pdf"/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45100" y="3282950"/>
                  <a:ext cx="584200" cy="190500"/>
                </a:xfrm>
                <a:prstGeom prst="rect">
                  <a:avLst/>
                </a:prstGeom>
              </p:spPr>
            </p:pic>
            <p:pic>
              <p:nvPicPr>
                <p:cNvPr id="49" name="Picture 48" descr="latex-image-1.pdf"/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350000" y="3263900"/>
                  <a:ext cx="584200" cy="190500"/>
                </a:xfrm>
                <a:prstGeom prst="rect">
                  <a:avLst/>
                </a:prstGeom>
              </p:spPr>
            </p:pic>
          </p:grpSp>
        </p:grpSp>
        <p:pic>
          <p:nvPicPr>
            <p:cNvPr id="52" name="Picture 51" descr="latex-image-1.pdf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9250" y="2330450"/>
              <a:ext cx="368300" cy="342900"/>
            </a:xfrm>
            <a:prstGeom prst="rect">
              <a:avLst/>
            </a:prstGeom>
          </p:spPr>
        </p:pic>
        <p:pic>
          <p:nvPicPr>
            <p:cNvPr id="53" name="Picture 52" descr="latex-image-1.pdf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1150" y="2990850"/>
              <a:ext cx="393700" cy="393700"/>
            </a:xfrm>
            <a:prstGeom prst="rect">
              <a:avLst/>
            </a:prstGeom>
          </p:spPr>
        </p:pic>
      </p:grpSp>
      <p:sp>
        <p:nvSpPr>
          <p:cNvPr id="59" name="Rectangle 58"/>
          <p:cNvSpPr/>
          <p:nvPr/>
        </p:nvSpPr>
        <p:spPr>
          <a:xfrm>
            <a:off x="2676525" y="6858000"/>
            <a:ext cx="63754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/>
          </a:p>
          <a:p>
            <a:r>
              <a:rPr lang="en-US" dirty="0"/>
              <a:t>-       following this formula: </a:t>
            </a:r>
            <a:r>
              <a:rPr lang="en-US" dirty="0" err="1"/>
              <a:t>Ai,j</a:t>
            </a:r>
            <a:r>
              <a:rPr lang="en-US" dirty="0"/>
              <a:t> belongs to {…}, </a:t>
            </a:r>
            <a:r>
              <a:rPr lang="en-US" dirty="0" err="1"/>
              <a:t>Bi,j</a:t>
            </a:r>
            <a:r>
              <a:rPr lang="en-US" dirty="0"/>
              <a:t> belongs to {…}, j going from 1 to 2m, </a:t>
            </a:r>
            <a:r>
              <a:rPr lang="en-US" dirty="0" err="1"/>
              <a:t>i</a:t>
            </a:r>
            <a:r>
              <a:rPr lang="en-US" dirty="0"/>
              <a:t> from 1 to p for A (or 1 to q for B)</a:t>
            </a:r>
          </a:p>
          <a:p>
            <a:endParaRPr lang="en-US" dirty="0"/>
          </a:p>
          <a:p>
            <a:r>
              <a:rPr lang="en-US" dirty="0"/>
              <a:t>- Example: n=30=2*3*5, r=2, p=3, q=5, c=(1,1)</a:t>
            </a:r>
          </a:p>
          <a:p>
            <a:r>
              <a:rPr lang="en-US" dirty="0"/>
              <a:t>- …</a:t>
            </a:r>
          </a:p>
          <a:p>
            <a:r>
              <a:rPr lang="en-US" dirty="0"/>
              <a:t>- can see that it’s always alternating</a:t>
            </a:r>
          </a:p>
          <a:p>
            <a:r>
              <a:rPr lang="en-US" dirty="0"/>
              <a:t> </a:t>
            </a:r>
          </a:p>
        </p:txBody>
      </p:sp>
      <p:pic>
        <p:nvPicPr>
          <p:cNvPr id="60" name="Picture 59" descr="latex-image-1.pdf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4057650"/>
            <a:ext cx="5715000" cy="1104900"/>
          </a:xfrm>
          <a:prstGeom prst="rect">
            <a:avLst/>
          </a:prstGeom>
        </p:spPr>
      </p:pic>
      <p:pic>
        <p:nvPicPr>
          <p:cNvPr id="61" name="Picture 60" descr="latex-image-1.pdf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8100" y="5480050"/>
            <a:ext cx="4826000" cy="74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5717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3378200" y="2747714"/>
            <a:ext cx="2730500" cy="39370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2311400" y="2349500"/>
            <a:ext cx="1638300" cy="3556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5613400" y="2349500"/>
            <a:ext cx="1638300" cy="3556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4" name="Group 43"/>
          <p:cNvGrpSpPr/>
          <p:nvPr/>
        </p:nvGrpSpPr>
        <p:grpSpPr>
          <a:xfrm>
            <a:off x="234950" y="2252414"/>
            <a:ext cx="9353550" cy="1692771"/>
            <a:chOff x="234950" y="2603500"/>
            <a:chExt cx="9353550" cy="1692771"/>
          </a:xfrm>
        </p:grpSpPr>
        <p:sp>
          <p:nvSpPr>
            <p:cNvPr id="25" name="TextBox 24"/>
            <p:cNvSpPr txBox="1"/>
            <p:nvPr/>
          </p:nvSpPr>
          <p:spPr>
            <a:xfrm>
              <a:off x="571500" y="2603500"/>
              <a:ext cx="9017000" cy="16927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600" dirty="0" smtClean="0"/>
                <a:t>+ − 0 0 0 0 − + 0 0 0 0 </a:t>
              </a:r>
              <a:r>
                <a:rPr lang="en-US" sz="2600" dirty="0"/>
                <a:t>+ − 0 0 </a:t>
              </a:r>
              <a:r>
                <a:rPr lang="en-US" sz="2600" dirty="0" smtClean="0"/>
                <a:t>0 0 </a:t>
              </a:r>
              <a:r>
                <a:rPr lang="en-US" sz="2600" dirty="0"/>
                <a:t>− + 0 0 </a:t>
              </a:r>
              <a:r>
                <a:rPr lang="en-US" sz="2600" dirty="0" smtClean="0"/>
                <a:t>0 0 </a:t>
              </a:r>
              <a:r>
                <a:rPr lang="en-US" sz="2600" dirty="0"/>
                <a:t>+ − 0 </a:t>
              </a:r>
              <a:r>
                <a:rPr lang="en-US" sz="2600" dirty="0" smtClean="0"/>
                <a:t>0 0 0 </a:t>
              </a:r>
            </a:p>
            <a:p>
              <a:r>
                <a:rPr lang="en-US" sz="2600" dirty="0" smtClean="0"/>
                <a:t>0 0 + 0 − + 0 0 − + 0 0 − 0 + − 0 0 + − </a:t>
              </a:r>
              <a:r>
                <a:rPr lang="en-US" sz="2600" dirty="0"/>
                <a:t>0 0 + 0 − + 0 0 − + </a:t>
              </a:r>
              <a:endParaRPr lang="en-US" sz="2600" dirty="0" smtClean="0"/>
            </a:p>
            <a:p>
              <a:endParaRPr lang="en-US" sz="2600" dirty="0"/>
            </a:p>
            <a:p>
              <a:r>
                <a:rPr lang="en-US" sz="2600" dirty="0" smtClean="0"/>
                <a:t>+ − + 0 − + − + − + 0 0 0 − + − 0 0 0 0 0 0 + 0 0 0 0 0 − +</a:t>
              </a:r>
            </a:p>
          </p:txBody>
        </p:sp>
        <p:pic>
          <p:nvPicPr>
            <p:cNvPr id="34" name="Picture 33" descr="latex-image-1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1300" y="2667000"/>
              <a:ext cx="330200" cy="381000"/>
            </a:xfrm>
            <a:prstGeom prst="rect">
              <a:avLst/>
            </a:prstGeom>
          </p:spPr>
        </p:pic>
        <p:pic>
          <p:nvPicPr>
            <p:cNvPr id="35" name="Picture 34" descr="latex-image-1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1300" y="3098800"/>
              <a:ext cx="330200" cy="381000"/>
            </a:xfrm>
            <a:prstGeom prst="rect">
              <a:avLst/>
            </a:prstGeom>
          </p:spPr>
        </p:pic>
        <p:pic>
          <p:nvPicPr>
            <p:cNvPr id="36" name="Picture 35" descr="latex-image-1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4950" y="3886200"/>
              <a:ext cx="292100" cy="279400"/>
            </a:xfrm>
            <a:prstGeom prst="rect">
              <a:avLst/>
            </a:prstGeom>
          </p:spPr>
        </p:pic>
      </p:grpSp>
      <p:sp>
        <p:nvSpPr>
          <p:cNvPr id="3" name="TextBox 2"/>
          <p:cNvSpPr txBox="1"/>
          <p:nvPr/>
        </p:nvSpPr>
        <p:spPr>
          <a:xfrm>
            <a:off x="10856974" y="184229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664" y="506015"/>
            <a:ext cx="6502400" cy="495300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1124048" y="1138249"/>
            <a:ext cx="6509016" cy="775732"/>
            <a:chOff x="580113" y="1435892"/>
            <a:chExt cx="7702131" cy="959882"/>
          </a:xfrm>
        </p:grpSpPr>
        <p:pic>
          <p:nvPicPr>
            <p:cNvPr id="5" name="Picture 4" descr="latex-image-1.pdf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0113" y="1435892"/>
              <a:ext cx="1714500" cy="406400"/>
            </a:xfrm>
            <a:prstGeom prst="rect">
              <a:avLst/>
            </a:prstGeom>
          </p:spPr>
        </p:pic>
        <p:pic>
          <p:nvPicPr>
            <p:cNvPr id="6" name="Picture 5" descr="latex-image-1.pdf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16285" y="1435892"/>
              <a:ext cx="1689100" cy="393700"/>
            </a:xfrm>
            <a:prstGeom prst="rect">
              <a:avLst/>
            </a:prstGeom>
          </p:spPr>
        </p:pic>
        <p:pic>
          <p:nvPicPr>
            <p:cNvPr id="7" name="Picture 6" descr="latex-image-1.pdf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43327" y="1435892"/>
              <a:ext cx="1714500" cy="406400"/>
            </a:xfrm>
            <a:prstGeom prst="rect">
              <a:avLst/>
            </a:prstGeom>
          </p:spPr>
        </p:pic>
        <p:pic>
          <p:nvPicPr>
            <p:cNvPr id="8" name="Picture 7" descr="latex-image-1.pdf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93144" y="1435892"/>
              <a:ext cx="1689100" cy="393700"/>
            </a:xfrm>
            <a:prstGeom prst="rect">
              <a:avLst/>
            </a:prstGeom>
          </p:spPr>
        </p:pic>
        <p:pic>
          <p:nvPicPr>
            <p:cNvPr id="9" name="Picture 8" descr="latex-image-1.pdf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46880" y="2027474"/>
              <a:ext cx="1282700" cy="368300"/>
            </a:xfrm>
            <a:prstGeom prst="rect">
              <a:avLst/>
            </a:prstGeom>
          </p:spPr>
        </p:pic>
      </p:grpSp>
      <p:cxnSp>
        <p:nvCxnSpPr>
          <p:cNvPr id="27" name="Straight Connector 26"/>
          <p:cNvCxnSpPr/>
          <p:nvPr/>
        </p:nvCxnSpPr>
        <p:spPr>
          <a:xfrm>
            <a:off x="673100" y="3378200"/>
            <a:ext cx="819150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7" name="Picture 36" descr="latex-image-1.pd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4100" y="5289550"/>
            <a:ext cx="4000500" cy="317500"/>
          </a:xfrm>
          <a:prstGeom prst="rect">
            <a:avLst/>
          </a:prstGeom>
        </p:spPr>
      </p:pic>
      <p:cxnSp>
        <p:nvCxnSpPr>
          <p:cNvPr id="42" name="Straight Arrow Connector 41"/>
          <p:cNvCxnSpPr/>
          <p:nvPr/>
        </p:nvCxnSpPr>
        <p:spPr>
          <a:xfrm flipV="1">
            <a:off x="4927600" y="3945185"/>
            <a:ext cx="0" cy="121101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43" name="Picture 42" descr="30example.pdf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5510" y="4296271"/>
            <a:ext cx="2374900" cy="237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470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Analysis of Second Construction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It has been proven that this algorithm only gives us Reinhardt polygons (although many dihedrals)</a:t>
            </a:r>
          </a:p>
          <a:p>
            <a:r>
              <a:rPr lang="en-US" dirty="0" smtClean="0"/>
              <a:t>Counting the number of </a:t>
            </a:r>
            <a:r>
              <a:rPr lang="en-US" dirty="0" err="1" smtClean="0"/>
              <a:t>periodics</a:t>
            </a:r>
            <a:r>
              <a:rPr lang="en-US" dirty="0" smtClean="0"/>
              <a:t> and </a:t>
            </a:r>
            <a:r>
              <a:rPr lang="en-US" dirty="0" err="1" smtClean="0"/>
              <a:t>sporadics</a:t>
            </a:r>
            <a:r>
              <a:rPr lang="en-US" dirty="0" smtClean="0"/>
              <a:t> we obtain a lower bound on           by dividing by the total number of possible dihedrals</a:t>
            </a:r>
            <a:endParaRPr lang="en-US" dirty="0"/>
          </a:p>
        </p:txBody>
      </p:sp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9500" y="3778250"/>
            <a:ext cx="990600" cy="419100"/>
          </a:xfrm>
          <a:prstGeom prst="rect">
            <a:avLst/>
          </a:prstGeom>
        </p:spPr>
      </p:pic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900" y="5486400"/>
            <a:ext cx="8204200" cy="73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583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318000" cy="4525963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Find </a:t>
            </a:r>
            <a:r>
              <a:rPr lang="en-US" dirty="0" err="1" smtClean="0"/>
              <a:t>sporadics</a:t>
            </a:r>
            <a:r>
              <a:rPr lang="en-US" dirty="0" smtClean="0"/>
              <a:t> for a given </a:t>
            </a:r>
            <a:r>
              <a:rPr lang="en-US" i="1" dirty="0" smtClean="0"/>
              <a:t>n</a:t>
            </a:r>
          </a:p>
          <a:p>
            <a:pPr marL="514350" indent="-514350">
              <a:buFont typeface="+mj-lt"/>
              <a:buAutoNum type="arabicPeriod"/>
            </a:pPr>
            <a:endParaRPr lang="en-US" i="1" dirty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Determine the total number of unique polygons for a given </a:t>
            </a:r>
            <a:r>
              <a:rPr lang="en-US" i="1" dirty="0" smtClean="0"/>
              <a:t>n</a:t>
            </a:r>
            <a:endParaRPr lang="en-US" dirty="0"/>
          </a:p>
        </p:txBody>
      </p:sp>
      <p:sp>
        <p:nvSpPr>
          <p:cNvPr id="4" name="Right Brace 3"/>
          <p:cNvSpPr/>
          <p:nvPr/>
        </p:nvSpPr>
        <p:spPr>
          <a:xfrm>
            <a:off x="4775200" y="1600200"/>
            <a:ext cx="596900" cy="4394200"/>
          </a:xfrm>
          <a:prstGeom prst="rightBrace">
            <a:avLst/>
          </a:prstGeom>
          <a:ln w="76200" cmpd="sng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524500" y="2349500"/>
            <a:ext cx="33020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Computationally</a:t>
            </a:r>
          </a:p>
          <a:p>
            <a:endParaRPr lang="en-US" sz="3600" dirty="0"/>
          </a:p>
          <a:p>
            <a:r>
              <a:rPr lang="en-US" sz="3600" b="1" dirty="0" smtClean="0"/>
              <a:t>and</a:t>
            </a:r>
          </a:p>
          <a:p>
            <a:endParaRPr lang="en-US" sz="3600" dirty="0"/>
          </a:p>
          <a:p>
            <a:r>
              <a:rPr lang="en-US" sz="3600" dirty="0" smtClean="0"/>
              <a:t>Theoretically</a:t>
            </a:r>
          </a:p>
        </p:txBody>
      </p:sp>
    </p:spTree>
    <p:extLst>
      <p:ext uri="{BB962C8B-B14F-4D97-AF65-F5344CB8AC3E}">
        <p14:creationId xmlns:p14="http://schemas.microsoft.com/office/powerpoint/2010/main" val="4217777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638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EXTENSIONS TO 3 DISTINCT PRIME DIVISORS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2736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Third Construction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generalized the second construction to include a third distinct prime factor,   , so now we have                with </a:t>
            </a:r>
          </a:p>
          <a:p>
            <a:endParaRPr lang="en-US" dirty="0" smtClean="0"/>
          </a:p>
          <a:p>
            <a:r>
              <a:rPr lang="en-US" dirty="0" smtClean="0"/>
              <a:t>Goal is to determine nontrivial                      and          such that 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 smtClean="0"/>
              <a:t>   is a valid Reinhardt polynomial  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9410700" y="2570540"/>
            <a:ext cx="4572000" cy="31393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What we did was we generalized this algorithm to include a third prime factor, </a:t>
            </a:r>
            <a:r>
              <a:rPr lang="en-US" dirty="0" err="1"/>
              <a:t>ie</a:t>
            </a:r>
            <a:r>
              <a:rPr lang="en-US" dirty="0"/>
              <a:t> n=</a:t>
            </a:r>
            <a:r>
              <a:rPr lang="en-US" dirty="0" err="1"/>
              <a:t>pqLr</a:t>
            </a:r>
            <a:r>
              <a:rPr lang="en-US" dirty="0"/>
              <a:t>, with r composed into a number of parts divisible by 3: (r1,r2,…,r3m)</a:t>
            </a:r>
          </a:p>
          <a:p>
            <a:r>
              <a:rPr lang="en-US" dirty="0"/>
              <a:t>-We add a third row: C1 to </a:t>
            </a:r>
            <a:r>
              <a:rPr lang="en-US" dirty="0" err="1"/>
              <a:t>CqL</a:t>
            </a:r>
            <a:r>
              <a:rPr lang="en-US" dirty="0"/>
              <a:t>, and modify the other 2 rows:</a:t>
            </a:r>
          </a:p>
          <a:p>
            <a:r>
              <a:rPr lang="en-US" dirty="0"/>
              <a:t>- modified formulas: </a:t>
            </a:r>
            <a:r>
              <a:rPr lang="en-US" dirty="0" err="1"/>
              <a:t>Ai,j</a:t>
            </a:r>
            <a:r>
              <a:rPr lang="en-US" dirty="0"/>
              <a:t> belongs to {…}, </a:t>
            </a:r>
            <a:r>
              <a:rPr lang="en-US" dirty="0" err="1"/>
              <a:t>Bi,j</a:t>
            </a:r>
            <a:r>
              <a:rPr lang="en-US" dirty="0"/>
              <a:t> …, </a:t>
            </a:r>
            <a:r>
              <a:rPr lang="en-US" dirty="0" err="1"/>
              <a:t>Ci,j</a:t>
            </a:r>
            <a:r>
              <a:rPr lang="en-US" dirty="0"/>
              <a:t> …</a:t>
            </a:r>
          </a:p>
          <a:p>
            <a:r>
              <a:rPr lang="en-US" dirty="0"/>
              <a:t> </a:t>
            </a:r>
          </a:p>
          <a:p>
            <a:r>
              <a:rPr lang="en-US" dirty="0"/>
              <a:t>- still always alternating =&gt; only gives RP’s</a:t>
            </a:r>
          </a:p>
          <a:p>
            <a:r>
              <a:rPr lang="en-US" dirty="0"/>
              <a:t>- modified combinatorics, new lower bound: </a:t>
            </a:r>
          </a:p>
        </p:txBody>
      </p:sp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500" y="2253040"/>
            <a:ext cx="101600" cy="304800"/>
          </a:xfrm>
          <a:prstGeom prst="rect">
            <a:avLst/>
          </a:prstGeom>
        </p:spPr>
      </p:pic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250" y="2717800"/>
            <a:ext cx="1485900" cy="381000"/>
          </a:xfrm>
          <a:prstGeom prst="rect">
            <a:avLst/>
          </a:prstGeom>
        </p:spPr>
      </p:pic>
      <p:pic>
        <p:nvPicPr>
          <p:cNvPr id="7" name="Picture 6" descr="latex-image-1.pdf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193"/>
          <a:stretch/>
        </p:blipFill>
        <p:spPr>
          <a:xfrm>
            <a:off x="6051550" y="3871913"/>
            <a:ext cx="2197100" cy="419100"/>
          </a:xfrm>
          <a:prstGeom prst="rect">
            <a:avLst/>
          </a:prstGeom>
        </p:spPr>
      </p:pic>
      <p:pic>
        <p:nvPicPr>
          <p:cNvPr id="8" name="Picture 7" descr="latex-image-1.pdf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7"/>
          <a:stretch/>
        </p:blipFill>
        <p:spPr>
          <a:xfrm>
            <a:off x="1524000" y="4329113"/>
            <a:ext cx="952500" cy="419100"/>
          </a:xfrm>
          <a:prstGeom prst="rect">
            <a:avLst/>
          </a:prstGeom>
        </p:spPr>
      </p:pic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100" y="4956760"/>
            <a:ext cx="8394700" cy="386598"/>
          </a:xfrm>
          <a:prstGeom prst="rect">
            <a:avLst/>
          </a:prstGeom>
        </p:spPr>
      </p:pic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0253" y="2732810"/>
            <a:ext cx="914400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1814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Third Construction (cont.)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0071100" y="2793137"/>
            <a:ext cx="4572000" cy="175432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r composed into a number of parts divisible by 3: (r1,r2,…,r3m)</a:t>
            </a:r>
          </a:p>
          <a:p>
            <a:r>
              <a:rPr lang="en-US" dirty="0"/>
              <a:t>-We add a third row: C1 to </a:t>
            </a:r>
            <a:r>
              <a:rPr lang="en-US" dirty="0" err="1"/>
              <a:t>CqL</a:t>
            </a:r>
            <a:r>
              <a:rPr lang="en-US" dirty="0"/>
              <a:t>, and modify the other 2 rows:</a:t>
            </a:r>
          </a:p>
          <a:p>
            <a:r>
              <a:rPr lang="en-US" dirty="0"/>
              <a:t>- modified formulas: </a:t>
            </a:r>
            <a:r>
              <a:rPr lang="en-US" dirty="0" err="1"/>
              <a:t>Ai,j</a:t>
            </a:r>
            <a:r>
              <a:rPr lang="en-US" dirty="0"/>
              <a:t> belongs to {…}, </a:t>
            </a:r>
            <a:r>
              <a:rPr lang="en-US" dirty="0" err="1"/>
              <a:t>Bi,j</a:t>
            </a:r>
            <a:r>
              <a:rPr lang="en-US" dirty="0"/>
              <a:t> …, </a:t>
            </a:r>
            <a:r>
              <a:rPr lang="en-US" dirty="0" err="1"/>
              <a:t>Ci,j</a:t>
            </a:r>
            <a:r>
              <a:rPr lang="en-US" dirty="0"/>
              <a:t> …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Let    be a composition of   into     parts such that                        :  </a:t>
            </a:r>
          </a:p>
          <a:p>
            <a:r>
              <a:rPr lang="en-US" dirty="0" smtClean="0"/>
              <a:t>We decompose    ,     , and     into blocks of                    terms, i.e.  </a:t>
            </a:r>
          </a:p>
          <a:p>
            <a:pPr marL="0" indent="0">
              <a:buFont typeface="Arial"/>
              <a:buNone/>
            </a:pPr>
            <a:r>
              <a:rPr lang="en-US" dirty="0" smtClean="0"/>
              <a:t>  </a:t>
            </a:r>
            <a:endParaRPr lang="en-US" dirty="0"/>
          </a:p>
        </p:txBody>
      </p:sp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3050" y="1847850"/>
            <a:ext cx="165100" cy="190500"/>
          </a:xfrm>
          <a:prstGeom prst="rect">
            <a:avLst/>
          </a:prstGeom>
        </p:spPr>
      </p:pic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0500" y="1866900"/>
            <a:ext cx="177800" cy="190500"/>
          </a:xfrm>
          <a:prstGeom prst="rect">
            <a:avLst/>
          </a:prstGeom>
        </p:spPr>
      </p:pic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2794000"/>
            <a:ext cx="330200" cy="381000"/>
          </a:xfrm>
          <a:prstGeom prst="rect">
            <a:avLst/>
          </a:prstGeom>
        </p:spPr>
      </p:pic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5750" y="2794000"/>
            <a:ext cx="330200" cy="381000"/>
          </a:xfrm>
          <a:prstGeom prst="rect">
            <a:avLst/>
          </a:prstGeom>
        </p:spPr>
      </p:pic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0399" y="2929644"/>
            <a:ext cx="177800" cy="190500"/>
          </a:xfrm>
          <a:prstGeom prst="rect">
            <a:avLst/>
          </a:prstGeom>
        </p:spPr>
      </p:pic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3000" y="1866900"/>
            <a:ext cx="342900" cy="190500"/>
          </a:xfrm>
          <a:prstGeom prst="rect">
            <a:avLst/>
          </a:prstGeom>
        </p:spPr>
      </p:pic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000" y="2247900"/>
            <a:ext cx="2324100" cy="304800"/>
          </a:xfrm>
          <a:prstGeom prst="rect">
            <a:avLst/>
          </a:prstGeom>
        </p:spPr>
      </p:pic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5300" y="2216150"/>
            <a:ext cx="3175000" cy="419100"/>
          </a:xfrm>
          <a:prstGeom prst="rect">
            <a:avLst/>
          </a:prstGeom>
        </p:spPr>
      </p:pic>
      <p:pic>
        <p:nvPicPr>
          <p:cNvPr id="19" name="Picture 18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050" y="4165600"/>
            <a:ext cx="3594100" cy="406400"/>
          </a:xfrm>
          <a:prstGeom prst="rect">
            <a:avLst/>
          </a:prstGeom>
        </p:spPr>
      </p:pic>
      <p:pic>
        <p:nvPicPr>
          <p:cNvPr id="20" name="Picture 19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050" y="4953000"/>
            <a:ext cx="3543300" cy="406400"/>
          </a:xfrm>
          <a:prstGeom prst="rect">
            <a:avLst/>
          </a:prstGeom>
        </p:spPr>
      </p:pic>
      <p:pic>
        <p:nvPicPr>
          <p:cNvPr id="21" name="Picture 20" descr="latex-image-1.pd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850" y="5753100"/>
            <a:ext cx="3467100" cy="406400"/>
          </a:xfrm>
          <a:prstGeom prst="rect">
            <a:avLst/>
          </a:prstGeom>
        </p:spPr>
      </p:pic>
      <p:pic>
        <p:nvPicPr>
          <p:cNvPr id="22" name="Picture 21" descr="latex-image-1.pdf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9400" y="4152900"/>
            <a:ext cx="2959100" cy="419100"/>
          </a:xfrm>
          <a:prstGeom prst="rect">
            <a:avLst/>
          </a:prstGeom>
        </p:spPr>
      </p:pic>
      <p:pic>
        <p:nvPicPr>
          <p:cNvPr id="23" name="Picture 22" descr="latex-image-1.pdf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9400" y="4953000"/>
            <a:ext cx="2882900" cy="419100"/>
          </a:xfrm>
          <a:prstGeom prst="rect">
            <a:avLst/>
          </a:prstGeom>
        </p:spPr>
      </p:pic>
      <p:pic>
        <p:nvPicPr>
          <p:cNvPr id="24" name="Picture 23" descr="latex-image-1.pdf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5740400"/>
            <a:ext cx="2870200" cy="419100"/>
          </a:xfrm>
          <a:prstGeom prst="rect">
            <a:avLst/>
          </a:prstGeom>
        </p:spPr>
      </p:pic>
      <p:pic>
        <p:nvPicPr>
          <p:cNvPr id="25" name="Picture 24" descr="latex-image-1.pdf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7546"/>
          <a:stretch/>
        </p:blipFill>
        <p:spPr>
          <a:xfrm>
            <a:off x="5417125" y="2793137"/>
            <a:ext cx="4318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3179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Group 71"/>
          <p:cNvGrpSpPr/>
          <p:nvPr/>
        </p:nvGrpSpPr>
        <p:grpSpPr>
          <a:xfrm>
            <a:off x="203200" y="2686049"/>
            <a:ext cx="9448800" cy="2078832"/>
            <a:chOff x="184150" y="2154792"/>
            <a:chExt cx="9448800" cy="2078832"/>
          </a:xfrm>
        </p:grpSpPr>
        <p:grpSp>
          <p:nvGrpSpPr>
            <p:cNvPr id="30" name="Group 29"/>
            <p:cNvGrpSpPr/>
            <p:nvPr/>
          </p:nvGrpSpPr>
          <p:grpSpPr>
            <a:xfrm>
              <a:off x="685800" y="2450186"/>
              <a:ext cx="8947150" cy="1473201"/>
              <a:chOff x="127000" y="2450186"/>
              <a:chExt cx="8947150" cy="1473201"/>
            </a:xfrm>
          </p:grpSpPr>
          <p:sp>
            <p:nvSpPr>
              <p:cNvPr id="5" name="Rectangle 4"/>
              <p:cNvSpPr/>
              <p:nvPr/>
            </p:nvSpPr>
            <p:spPr>
              <a:xfrm>
                <a:off x="406400" y="3517900"/>
                <a:ext cx="1206500" cy="3556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Rectangle 5"/>
              <p:cNvSpPr/>
              <p:nvPr/>
            </p:nvSpPr>
            <p:spPr>
              <a:xfrm>
                <a:off x="127000" y="2489200"/>
                <a:ext cx="1714500" cy="3556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/>
              <p:cNvSpPr/>
              <p:nvPr/>
            </p:nvSpPr>
            <p:spPr>
              <a:xfrm>
                <a:off x="1882775" y="2489200"/>
                <a:ext cx="1206500" cy="3556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3130550" y="2489200"/>
                <a:ext cx="1485900" cy="3556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4654550" y="2489200"/>
                <a:ext cx="1714500" cy="3556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6410325" y="2489200"/>
                <a:ext cx="1206500" cy="3556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127000" y="3009900"/>
                <a:ext cx="1485900" cy="3556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1651000" y="3009900"/>
                <a:ext cx="1714500" cy="3556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3409950" y="3009900"/>
                <a:ext cx="1206500" cy="3556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4654550" y="3009900"/>
                <a:ext cx="1485900" cy="3556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6178550" y="3009900"/>
                <a:ext cx="1714500" cy="3556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127001" y="3517900"/>
                <a:ext cx="241300" cy="3556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1651000" y="3517900"/>
                <a:ext cx="1485900" cy="3556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3178175" y="3517900"/>
                <a:ext cx="1714500" cy="3556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4930775" y="3517900"/>
                <a:ext cx="1206500" cy="3556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6191250" y="3517900"/>
                <a:ext cx="1485900" cy="3556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7591425" y="2450186"/>
                <a:ext cx="1231900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dirty="0" smtClean="0"/>
                  <a:t> ……</a:t>
                </a:r>
                <a:endParaRPr lang="en-US" sz="2200" dirty="0"/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7842250" y="2971800"/>
                <a:ext cx="1231900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dirty="0" smtClean="0"/>
                  <a:t> ……</a:t>
                </a:r>
                <a:endParaRPr lang="en-US" sz="2200" dirty="0"/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7626350" y="3492500"/>
                <a:ext cx="1231900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dirty="0" smtClean="0"/>
                  <a:t> ……</a:t>
                </a:r>
                <a:endParaRPr lang="en-US" sz="2200" dirty="0"/>
              </a:p>
            </p:txBody>
          </p:sp>
        </p:grpSp>
        <p:grpSp>
          <p:nvGrpSpPr>
            <p:cNvPr id="71" name="Group 70"/>
            <p:cNvGrpSpPr/>
            <p:nvPr/>
          </p:nvGrpSpPr>
          <p:grpSpPr>
            <a:xfrm>
              <a:off x="184150" y="2154792"/>
              <a:ext cx="8172450" cy="2078832"/>
              <a:chOff x="184150" y="2154792"/>
              <a:chExt cx="8172450" cy="2078832"/>
            </a:xfrm>
          </p:grpSpPr>
          <p:sp>
            <p:nvSpPr>
              <p:cNvPr id="26" name="TextBox 25"/>
              <p:cNvSpPr txBox="1"/>
              <p:nvPr/>
            </p:nvSpPr>
            <p:spPr>
              <a:xfrm>
                <a:off x="1079500" y="2463800"/>
                <a:ext cx="1231900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dirty="0"/>
                  <a:t>+</a:t>
                </a:r>
                <a:r>
                  <a:rPr lang="en-US" sz="2200" dirty="0" smtClean="0"/>
                  <a:t> … + </a:t>
                </a:r>
                <a:endParaRPr lang="en-US" sz="2200" dirty="0"/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4225925" y="2489200"/>
                <a:ext cx="4191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0</a:t>
                </a:r>
                <a:endParaRPr lang="en-US" dirty="0"/>
              </a:p>
            </p:txBody>
          </p:sp>
          <p:pic>
            <p:nvPicPr>
              <p:cNvPr id="28" name="Picture 27" descr="latex-image-1.pdf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2250" y="2489200"/>
                <a:ext cx="368300" cy="342900"/>
              </a:xfrm>
              <a:prstGeom prst="rect">
                <a:avLst/>
              </a:prstGeom>
            </p:spPr>
          </p:pic>
          <p:pic>
            <p:nvPicPr>
              <p:cNvPr id="29" name="Picture 28" descr="latex-image-1.pdf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6850" y="3009900"/>
                <a:ext cx="393700" cy="393700"/>
              </a:xfrm>
              <a:prstGeom prst="rect">
                <a:avLst/>
              </a:prstGeom>
            </p:spPr>
          </p:pic>
          <p:pic>
            <p:nvPicPr>
              <p:cNvPr id="31" name="Picture 30" descr="latex-image-1.pdf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4150" y="3543300"/>
                <a:ext cx="419100" cy="330200"/>
              </a:xfrm>
              <a:prstGeom prst="rect">
                <a:avLst/>
              </a:prstGeom>
            </p:spPr>
          </p:pic>
          <p:sp>
            <p:nvSpPr>
              <p:cNvPr id="33" name="TextBox 32"/>
              <p:cNvSpPr txBox="1"/>
              <p:nvPr/>
            </p:nvSpPr>
            <p:spPr>
              <a:xfrm>
                <a:off x="2841625" y="2476500"/>
                <a:ext cx="4191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0</a:t>
                </a:r>
                <a:endParaRPr lang="en-US" dirty="0"/>
              </a:p>
            </p:txBody>
          </p:sp>
          <p:sp>
            <p:nvSpPr>
              <p:cNvPr id="34" name="TextBox 33"/>
              <p:cNvSpPr txBox="1"/>
              <p:nvPr/>
            </p:nvSpPr>
            <p:spPr>
              <a:xfrm>
                <a:off x="5670550" y="2463800"/>
                <a:ext cx="1231900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dirty="0" smtClean="0"/>
                  <a:t>− … + </a:t>
                </a:r>
                <a:endParaRPr lang="en-US" sz="2200" dirty="0"/>
              </a:p>
            </p:txBody>
          </p:sp>
          <p:sp>
            <p:nvSpPr>
              <p:cNvPr id="35" name="TextBox 34"/>
              <p:cNvSpPr txBox="1"/>
              <p:nvPr/>
            </p:nvSpPr>
            <p:spPr>
              <a:xfrm>
                <a:off x="7375525" y="2489200"/>
                <a:ext cx="4191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0</a:t>
                </a:r>
                <a:endParaRPr lang="en-US" dirty="0"/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2644775" y="2984500"/>
                <a:ext cx="1231900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dirty="0" smtClean="0"/>
                  <a:t>− … + </a:t>
                </a:r>
                <a:endParaRPr lang="en-US" sz="2200" dirty="0"/>
              </a:p>
            </p:txBody>
          </p:sp>
          <p:sp>
            <p:nvSpPr>
              <p:cNvPr id="37" name="TextBox 36"/>
              <p:cNvSpPr txBox="1"/>
              <p:nvPr/>
            </p:nvSpPr>
            <p:spPr>
              <a:xfrm>
                <a:off x="1193800" y="2998232"/>
                <a:ext cx="4191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0</a:t>
                </a:r>
                <a:endParaRPr lang="en-US" dirty="0"/>
              </a:p>
            </p:txBody>
          </p:sp>
          <p:sp>
            <p:nvSpPr>
              <p:cNvPr id="38" name="TextBox 37"/>
              <p:cNvSpPr txBox="1"/>
              <p:nvPr/>
            </p:nvSpPr>
            <p:spPr>
              <a:xfrm>
                <a:off x="4410075" y="3010932"/>
                <a:ext cx="4191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0</a:t>
                </a:r>
                <a:endParaRPr lang="en-US" dirty="0"/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5759450" y="3009900"/>
                <a:ext cx="4191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0</a:t>
                </a:r>
                <a:endParaRPr lang="en-US" dirty="0"/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7124700" y="2971800"/>
                <a:ext cx="1231900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dirty="0" smtClean="0"/>
                  <a:t>− … + </a:t>
                </a:r>
                <a:endParaRPr lang="en-US" sz="2200" dirty="0"/>
              </a:p>
            </p:txBody>
          </p:sp>
          <p:sp>
            <p:nvSpPr>
              <p:cNvPr id="41" name="TextBox 40"/>
              <p:cNvSpPr txBox="1"/>
              <p:nvPr/>
            </p:nvSpPr>
            <p:spPr>
              <a:xfrm>
                <a:off x="1371600" y="3504168"/>
                <a:ext cx="4191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0</a:t>
                </a:r>
                <a:endParaRPr lang="en-US" dirty="0"/>
              </a:p>
            </p:txBody>
          </p:sp>
          <p:sp>
            <p:nvSpPr>
              <p:cNvPr id="42" name="TextBox 41"/>
              <p:cNvSpPr txBox="1"/>
              <p:nvPr/>
            </p:nvSpPr>
            <p:spPr>
              <a:xfrm>
                <a:off x="2784475" y="3516987"/>
                <a:ext cx="4191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0</a:t>
                </a:r>
                <a:endParaRPr lang="en-US" dirty="0"/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4181475" y="3492500"/>
                <a:ext cx="1231900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dirty="0" smtClean="0"/>
                  <a:t>− … + </a:t>
                </a:r>
                <a:endParaRPr lang="en-US" sz="2200" dirty="0"/>
              </a:p>
            </p:txBody>
          </p:sp>
          <p:sp>
            <p:nvSpPr>
              <p:cNvPr id="44" name="TextBox 43"/>
              <p:cNvSpPr txBox="1"/>
              <p:nvPr/>
            </p:nvSpPr>
            <p:spPr>
              <a:xfrm>
                <a:off x="5930900" y="3504168"/>
                <a:ext cx="4191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0</a:t>
                </a:r>
                <a:endParaRPr lang="en-US" dirty="0"/>
              </a:p>
            </p:txBody>
          </p:sp>
          <p:sp>
            <p:nvSpPr>
              <p:cNvPr id="45" name="TextBox 44"/>
              <p:cNvSpPr txBox="1"/>
              <p:nvPr/>
            </p:nvSpPr>
            <p:spPr>
              <a:xfrm>
                <a:off x="7324725" y="3517900"/>
                <a:ext cx="4191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0</a:t>
                </a:r>
                <a:endParaRPr lang="en-US" dirty="0"/>
              </a:p>
            </p:txBody>
          </p:sp>
          <p:sp>
            <p:nvSpPr>
              <p:cNvPr id="46" name="Left Brace 45"/>
              <p:cNvSpPr/>
              <p:nvPr/>
            </p:nvSpPr>
            <p:spPr>
              <a:xfrm rot="5400000">
                <a:off x="1408053" y="1471553"/>
                <a:ext cx="282694" cy="1701800"/>
              </a:xfrm>
              <a:prstGeom prst="leftBrace">
                <a:avLst>
                  <a:gd name="adj1" fmla="val 21296"/>
                  <a:gd name="adj2" fmla="val 50000"/>
                </a:avLst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Left Brace 48"/>
              <p:cNvSpPr/>
              <p:nvPr/>
            </p:nvSpPr>
            <p:spPr>
              <a:xfrm rot="5400000">
                <a:off x="2924573" y="1726683"/>
                <a:ext cx="256380" cy="1190625"/>
              </a:xfrm>
              <a:prstGeom prst="leftBrace">
                <a:avLst>
                  <a:gd name="adj1" fmla="val 21296"/>
                  <a:gd name="adj2" fmla="val 50000"/>
                </a:avLst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Left Brace 49"/>
              <p:cNvSpPr/>
              <p:nvPr/>
            </p:nvSpPr>
            <p:spPr>
              <a:xfrm rot="5400000">
                <a:off x="4274621" y="1575871"/>
                <a:ext cx="321708" cy="1479550"/>
              </a:xfrm>
              <a:prstGeom prst="leftBrace">
                <a:avLst>
                  <a:gd name="adj1" fmla="val 21296"/>
                  <a:gd name="adj2" fmla="val 50000"/>
                </a:avLst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Left Brace 51"/>
              <p:cNvSpPr/>
              <p:nvPr/>
            </p:nvSpPr>
            <p:spPr>
              <a:xfrm rot="5400000">
                <a:off x="5938778" y="1484253"/>
                <a:ext cx="282694" cy="1701800"/>
              </a:xfrm>
              <a:prstGeom prst="leftBrace">
                <a:avLst>
                  <a:gd name="adj1" fmla="val 21296"/>
                  <a:gd name="adj2" fmla="val 50000"/>
                </a:avLst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Left Brace 52"/>
              <p:cNvSpPr/>
              <p:nvPr/>
            </p:nvSpPr>
            <p:spPr>
              <a:xfrm rot="5400000">
                <a:off x="7455298" y="1739383"/>
                <a:ext cx="256380" cy="1190625"/>
              </a:xfrm>
              <a:prstGeom prst="leftBrace">
                <a:avLst>
                  <a:gd name="adj1" fmla="val 21296"/>
                  <a:gd name="adj2" fmla="val 50000"/>
                </a:avLst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Left Brace 58"/>
              <p:cNvSpPr/>
              <p:nvPr/>
            </p:nvSpPr>
            <p:spPr>
              <a:xfrm rot="16200000">
                <a:off x="1435894" y="3473331"/>
                <a:ext cx="285750" cy="1185862"/>
              </a:xfrm>
              <a:prstGeom prst="leftBrace">
                <a:avLst>
                  <a:gd name="adj1" fmla="val 21296"/>
                  <a:gd name="adj2" fmla="val 50000"/>
                </a:avLst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Left Brace 60"/>
              <p:cNvSpPr/>
              <p:nvPr/>
            </p:nvSpPr>
            <p:spPr>
              <a:xfrm rot="16200000">
                <a:off x="2826147" y="3355459"/>
                <a:ext cx="285750" cy="1440656"/>
              </a:xfrm>
              <a:prstGeom prst="leftBrace">
                <a:avLst>
                  <a:gd name="adj1" fmla="val 21296"/>
                  <a:gd name="adj2" fmla="val 50000"/>
                </a:avLst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Left Brace 61"/>
              <p:cNvSpPr/>
              <p:nvPr/>
            </p:nvSpPr>
            <p:spPr>
              <a:xfrm rot="16200000">
                <a:off x="5960269" y="3488293"/>
                <a:ext cx="285750" cy="1185862"/>
              </a:xfrm>
              <a:prstGeom prst="leftBrace">
                <a:avLst>
                  <a:gd name="adj1" fmla="val 21296"/>
                  <a:gd name="adj2" fmla="val 50000"/>
                </a:avLst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Left Brace 62"/>
              <p:cNvSpPr/>
              <p:nvPr/>
            </p:nvSpPr>
            <p:spPr>
              <a:xfrm rot="16200000">
                <a:off x="7350522" y="3370421"/>
                <a:ext cx="285750" cy="1440656"/>
              </a:xfrm>
              <a:prstGeom prst="leftBrace">
                <a:avLst>
                  <a:gd name="adj1" fmla="val 21296"/>
                  <a:gd name="adj2" fmla="val 50000"/>
                </a:avLst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Left Brace 63"/>
              <p:cNvSpPr/>
              <p:nvPr/>
            </p:nvSpPr>
            <p:spPr>
              <a:xfrm rot="16200000">
                <a:off x="4475103" y="3257252"/>
                <a:ext cx="289838" cy="1662906"/>
              </a:xfrm>
              <a:prstGeom prst="leftBrace">
                <a:avLst>
                  <a:gd name="adj1" fmla="val 21296"/>
                  <a:gd name="adj2" fmla="val 50000"/>
                </a:avLst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70" name="Title 6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Third Construction (cont.)</a:t>
            </a:r>
            <a:endParaRPr lang="en-US" dirty="0"/>
          </a:p>
        </p:txBody>
      </p:sp>
      <p:pic>
        <p:nvPicPr>
          <p:cNvPr id="73" name="Picture 72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4710" y="2489771"/>
            <a:ext cx="660400" cy="215900"/>
          </a:xfrm>
          <a:prstGeom prst="rect">
            <a:avLst/>
          </a:prstGeom>
        </p:spPr>
      </p:pic>
      <p:pic>
        <p:nvPicPr>
          <p:cNvPr id="74" name="Picture 73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9232" y="4787544"/>
            <a:ext cx="215900" cy="165100"/>
          </a:xfrm>
          <a:prstGeom prst="rect">
            <a:avLst/>
          </a:prstGeom>
        </p:spPr>
      </p:pic>
      <p:pic>
        <p:nvPicPr>
          <p:cNvPr id="75" name="Picture 74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5150" y="2489771"/>
            <a:ext cx="215900" cy="165100"/>
          </a:xfrm>
          <a:prstGeom prst="rect">
            <a:avLst/>
          </a:prstGeom>
        </p:spPr>
      </p:pic>
      <p:pic>
        <p:nvPicPr>
          <p:cNvPr id="76" name="Picture 75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9620" y="2489771"/>
            <a:ext cx="660400" cy="215900"/>
          </a:xfrm>
          <a:prstGeom prst="rect">
            <a:avLst/>
          </a:prstGeom>
        </p:spPr>
      </p:pic>
      <p:pic>
        <p:nvPicPr>
          <p:cNvPr id="77" name="Picture 76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3022" y="2489771"/>
            <a:ext cx="660400" cy="215900"/>
          </a:xfrm>
          <a:prstGeom prst="rect">
            <a:avLst/>
          </a:prstGeom>
        </p:spPr>
      </p:pic>
      <p:pic>
        <p:nvPicPr>
          <p:cNvPr id="78" name="Picture 77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8141" y="4842163"/>
            <a:ext cx="215900" cy="165100"/>
          </a:xfrm>
          <a:prstGeom prst="rect">
            <a:avLst/>
          </a:prstGeom>
        </p:spPr>
      </p:pic>
      <p:pic>
        <p:nvPicPr>
          <p:cNvPr id="79" name="Picture 78" descr="latex-image-1.pd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9620" y="4777509"/>
            <a:ext cx="660400" cy="215900"/>
          </a:xfrm>
          <a:prstGeom prst="rect">
            <a:avLst/>
          </a:prstGeom>
        </p:spPr>
      </p:pic>
      <p:pic>
        <p:nvPicPr>
          <p:cNvPr id="80" name="Picture 79" descr="latex-image-1.pdf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5570" y="4764881"/>
            <a:ext cx="660400" cy="215900"/>
          </a:xfrm>
          <a:prstGeom prst="rect">
            <a:avLst/>
          </a:prstGeom>
        </p:spPr>
      </p:pic>
      <p:pic>
        <p:nvPicPr>
          <p:cNvPr id="81" name="Picture 80" descr="latex-image-1.pdf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2259" y="2496463"/>
            <a:ext cx="660400" cy="215900"/>
          </a:xfrm>
          <a:prstGeom prst="rect">
            <a:avLst/>
          </a:prstGeom>
        </p:spPr>
      </p:pic>
      <p:pic>
        <p:nvPicPr>
          <p:cNvPr id="82" name="Picture 81" descr="latex-image-1.pdf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982" y="4729595"/>
            <a:ext cx="660400" cy="21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8088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Third Construction (cont.)</a:t>
            </a:r>
            <a:endParaRPr lang="en-US" dirty="0"/>
          </a:p>
        </p:txBody>
      </p:sp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570038"/>
            <a:ext cx="6534478" cy="1592262"/>
          </a:xfrm>
          <a:prstGeom prst="rect">
            <a:avLst/>
          </a:prstGeom>
        </p:spPr>
      </p:pic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472972"/>
            <a:ext cx="6330950" cy="1226027"/>
          </a:xfrm>
          <a:prstGeom prst="rect">
            <a:avLst/>
          </a:prstGeom>
        </p:spPr>
      </p:pic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112450"/>
            <a:ext cx="6445250" cy="1250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1545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Reinhardt Polygons (cont.)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695700" y="5822950"/>
            <a:ext cx="34925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Composition:</a:t>
            </a:r>
          </a:p>
        </p:txBody>
      </p:sp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3300" y="5949950"/>
            <a:ext cx="1905000" cy="419100"/>
          </a:xfrm>
          <a:prstGeom prst="rect">
            <a:avLst/>
          </a:prstGeom>
        </p:spPr>
      </p:pic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00" y="3367385"/>
            <a:ext cx="4940300" cy="14097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495800" y="2905720"/>
            <a:ext cx="3492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Coefficient array: </a:t>
            </a:r>
          </a:p>
        </p:txBody>
      </p:sp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1659226"/>
            <a:ext cx="3632200" cy="4572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540000" y="1557050"/>
            <a:ext cx="34925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Polynomial: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22250" y="5822950"/>
            <a:ext cx="3492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Polygon</a:t>
            </a:r>
          </a:p>
        </p:txBody>
      </p:sp>
      <p:pic>
        <p:nvPicPr>
          <p:cNvPr id="15" name="Picture 14" descr="151515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704" y="2325386"/>
            <a:ext cx="3509752" cy="3497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210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Computational Approach</a:t>
            </a:r>
            <a:endParaRPr lang="en-US" dirty="0"/>
          </a:p>
        </p:txBody>
      </p:sp>
      <p:pic>
        <p:nvPicPr>
          <p:cNvPr id="4" name="Picture 3" descr="315-1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87" t="28655" r="41286" b="1239"/>
          <a:stretch/>
        </p:blipFill>
        <p:spPr>
          <a:xfrm>
            <a:off x="508000" y="1417639"/>
            <a:ext cx="2984500" cy="2957512"/>
          </a:xfrm>
          <a:prstGeom prst="rect">
            <a:avLst/>
          </a:prstGeom>
        </p:spPr>
      </p:pic>
      <p:pic>
        <p:nvPicPr>
          <p:cNvPr id="5" name="Picture 4" descr="315-2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9" t="26112" r="33110" b="1829"/>
          <a:stretch/>
        </p:blipFill>
        <p:spPr>
          <a:xfrm>
            <a:off x="5441816" y="1366838"/>
            <a:ext cx="3168784" cy="3116262"/>
          </a:xfrm>
          <a:prstGeom prst="rect">
            <a:avLst/>
          </a:prstGeom>
        </p:spPr>
      </p:pic>
      <p:pic>
        <p:nvPicPr>
          <p:cNvPr id="6" name="Picture 5" descr="315-3.png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9093" b="98028" l="3717" r="6566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31" t="28795" r="33279"/>
          <a:stretch/>
        </p:blipFill>
        <p:spPr>
          <a:xfrm>
            <a:off x="2984500" y="3543300"/>
            <a:ext cx="3200535" cy="3200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2698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Analysis of the Third Construction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total number of Reinhardt polygons produced by the third construction is </a:t>
            </a:r>
          </a:p>
          <a:p>
            <a:endParaRPr lang="en-US" dirty="0"/>
          </a:p>
          <a:p>
            <a:r>
              <a:rPr lang="en-US" dirty="0" smtClean="0"/>
              <a:t>If           , i.e.                             , then the number of </a:t>
            </a:r>
            <a:r>
              <a:rPr lang="en-US" dirty="0" err="1" smtClean="0"/>
              <a:t>periodics</a:t>
            </a:r>
            <a:r>
              <a:rPr lang="en-US" dirty="0" smtClean="0"/>
              <a:t> produced is </a:t>
            </a:r>
            <a:endParaRPr lang="en-US" dirty="0"/>
          </a:p>
        </p:txBody>
      </p:sp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2635250"/>
            <a:ext cx="2692400" cy="393700"/>
          </a:xfrm>
          <a:prstGeom prst="rect">
            <a:avLst/>
          </a:prstGeom>
        </p:spPr>
      </p:pic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4600" y="3422650"/>
            <a:ext cx="914400" cy="292100"/>
          </a:xfrm>
          <a:prstGeom prst="rect">
            <a:avLst/>
          </a:prstGeom>
        </p:spPr>
      </p:pic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1650" y="3422650"/>
            <a:ext cx="2882900" cy="355600"/>
          </a:xfrm>
          <a:prstGeom prst="rect">
            <a:avLst/>
          </a:prstGeom>
        </p:spPr>
      </p:pic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4940300"/>
            <a:ext cx="8483600" cy="824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4762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Analysis (cont.)</a:t>
            </a:r>
            <a:endParaRPr lang="en-US" dirty="0"/>
          </a:p>
        </p:txBody>
      </p:sp>
      <p:pic>
        <p:nvPicPr>
          <p:cNvPr id="3" name="Picture 2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" y="2032000"/>
            <a:ext cx="8570659" cy="353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5179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Analysis (cont.)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If we let           , i.e.                               in the previous equation, and                , we obtain </a:t>
            </a:r>
            <a:endParaRPr lang="en-US" dirty="0"/>
          </a:p>
        </p:txBody>
      </p:sp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4900" y="1771650"/>
            <a:ext cx="914400" cy="292100"/>
          </a:xfrm>
          <a:prstGeom prst="rect">
            <a:avLst/>
          </a:prstGeom>
        </p:spPr>
      </p:pic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8150" y="1771650"/>
            <a:ext cx="2882900" cy="355600"/>
          </a:xfrm>
          <a:prstGeom prst="rect">
            <a:avLst/>
          </a:prstGeom>
        </p:spPr>
      </p:pic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350" y="3321050"/>
            <a:ext cx="4610100" cy="571500"/>
          </a:xfrm>
          <a:prstGeom prst="rect">
            <a:avLst/>
          </a:prstGeom>
        </p:spPr>
      </p:pic>
      <p:pic>
        <p:nvPicPr>
          <p:cNvPr id="8" name="Picture 7" descr="latex-image-1.pdf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5" t="50857"/>
          <a:stretch/>
        </p:blipFill>
        <p:spPr>
          <a:xfrm>
            <a:off x="5413032" y="4604436"/>
            <a:ext cx="6547536" cy="511776"/>
          </a:xfrm>
          <a:prstGeom prst="rect">
            <a:avLst/>
          </a:prstGeom>
        </p:spPr>
      </p:pic>
      <p:pic>
        <p:nvPicPr>
          <p:cNvPr id="9" name="Picture 8" descr="latex-image-1.pdf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29" b="47099"/>
          <a:stretch/>
        </p:blipFill>
        <p:spPr>
          <a:xfrm>
            <a:off x="1621559" y="4053531"/>
            <a:ext cx="6521450" cy="550905"/>
          </a:xfrm>
          <a:prstGeom prst="rect">
            <a:avLst/>
          </a:prstGeom>
        </p:spPr>
      </p:pic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2159" y="3570432"/>
            <a:ext cx="63500" cy="63500"/>
          </a:xfrm>
          <a:prstGeom prst="rect">
            <a:avLst/>
          </a:prstGeom>
        </p:spPr>
      </p:pic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1232" y="2234046"/>
            <a:ext cx="1485900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2391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Comparisons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 the second construction, the lower bound gives us approximately </a:t>
            </a:r>
          </a:p>
          <a:p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The third construction gives us approximately </a:t>
            </a:r>
            <a:endParaRPr lang="en-US" dirty="0"/>
          </a:p>
        </p:txBody>
      </p:sp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7900" y="4914900"/>
            <a:ext cx="3657600" cy="457200"/>
          </a:xfrm>
          <a:prstGeom prst="rect">
            <a:avLst/>
          </a:prstGeom>
        </p:spPr>
      </p:pic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7900" y="2743200"/>
            <a:ext cx="36576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7806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Next?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Can we combine different compositions and obtain a better lower bound?</a:t>
            </a:r>
          </a:p>
          <a:p>
            <a:endParaRPr lang="en-US" dirty="0"/>
          </a:p>
          <a:p>
            <a:r>
              <a:rPr lang="en-US" dirty="0" smtClean="0"/>
              <a:t>Can we find a formula for                ?</a:t>
            </a:r>
          </a:p>
          <a:p>
            <a:pPr marL="0" indent="0">
              <a:buNone/>
            </a:pPr>
            <a:r>
              <a:rPr lang="en-US" dirty="0" smtClean="0"/>
              <a:t> </a:t>
            </a:r>
            <a:endParaRPr lang="en-US" dirty="0"/>
          </a:p>
          <a:p>
            <a:r>
              <a:rPr lang="en-US" dirty="0" smtClean="0"/>
              <a:t>Does the second/third construction give us all Reinhardt polygons?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0500" y="3365500"/>
            <a:ext cx="1473200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540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2864213"/>
            <a:ext cx="7772400" cy="723173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FINDING SPORADIC 105-GONS</a:t>
            </a:r>
            <a:endParaRPr lang="en-US" dirty="0"/>
          </a:p>
        </p:txBody>
      </p:sp>
      <p:pic>
        <p:nvPicPr>
          <p:cNvPr id="3" name="Picture 2" descr="105105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911371">
            <a:off x="178954" y="3792681"/>
            <a:ext cx="3007591" cy="3001453"/>
          </a:xfrm>
          <a:prstGeom prst="rect">
            <a:avLst/>
          </a:prstGeom>
        </p:spPr>
      </p:pic>
      <p:pic>
        <p:nvPicPr>
          <p:cNvPr id="6" name="Picture 5" descr="015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6636" y="80815"/>
            <a:ext cx="2839027" cy="2839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7263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Relevant Challenges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62100"/>
            <a:ext cx="8229600" cy="4025899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Computational Limits</a:t>
            </a:r>
          </a:p>
          <a:p>
            <a:pPr marL="914400" lvl="1" indent="-514350"/>
            <a:r>
              <a:rPr lang="en-US" i="1" dirty="0" smtClean="0"/>
              <a:t>Current solution: </a:t>
            </a:r>
            <a:r>
              <a:rPr lang="en-US" dirty="0" smtClean="0"/>
              <a:t>restricting search space</a:t>
            </a:r>
            <a:endParaRPr lang="en-US" i="1" dirty="0" smtClean="0"/>
          </a:p>
          <a:p>
            <a:pPr marL="0" indent="0">
              <a:buNone/>
            </a:pPr>
            <a:endParaRPr lang="en-US" i="1" dirty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Determining Uniqueness</a:t>
            </a:r>
          </a:p>
          <a:p>
            <a:pPr marL="914400" lvl="1" indent="-514350"/>
            <a:r>
              <a:rPr lang="en-US" i="1" dirty="0" smtClean="0"/>
              <a:t>Current solution:</a:t>
            </a:r>
            <a:r>
              <a:rPr lang="en-US" dirty="0" smtClean="0"/>
              <a:t> normalization 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4989534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Previously Known 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71500" indent="-457200"/>
            <a:r>
              <a:rPr lang="en-US" sz="3000" dirty="0" smtClean="0"/>
              <a:t>There are </a:t>
            </a:r>
            <a:r>
              <a:rPr lang="en-US" sz="3000" dirty="0" smtClean="0"/>
              <a:t>approximately </a:t>
            </a:r>
            <a:r>
              <a:rPr lang="en-US" sz="3000" dirty="0" smtClean="0"/>
              <a:t>245 million </a:t>
            </a:r>
            <a:r>
              <a:rPr lang="en-US" sz="3000" i="1" dirty="0" smtClean="0"/>
              <a:t>periodic</a:t>
            </a:r>
            <a:r>
              <a:rPr lang="en-US" sz="3000" dirty="0" smtClean="0"/>
              <a:t> Reinhardt 105-gons</a:t>
            </a:r>
          </a:p>
          <a:p>
            <a:pPr marL="571500" indent="-457200"/>
            <a:endParaRPr lang="en-US" sz="3000" dirty="0"/>
          </a:p>
          <a:p>
            <a:pPr marL="571500" indent="-457200"/>
            <a:r>
              <a:rPr lang="en-US" sz="3000" dirty="0" smtClean="0"/>
              <a:t>We </a:t>
            </a:r>
            <a:r>
              <a:rPr lang="en-US" sz="3000" dirty="0" smtClean="0"/>
              <a:t>believe</a:t>
            </a:r>
            <a:r>
              <a:rPr lang="en-US" sz="3000" dirty="0" smtClean="0"/>
              <a:t> </a:t>
            </a:r>
            <a:r>
              <a:rPr lang="en-US" sz="3000" dirty="0" smtClean="0"/>
              <a:t>there are over 350 million </a:t>
            </a:r>
            <a:r>
              <a:rPr lang="en-US" sz="3000" i="1" dirty="0" smtClean="0"/>
              <a:t>sporadic</a:t>
            </a:r>
            <a:r>
              <a:rPr lang="en-US" sz="3000" dirty="0" smtClean="0"/>
              <a:t> 105-gons</a:t>
            </a:r>
          </a:p>
          <a:p>
            <a:pPr marL="114300" indent="0">
              <a:buNone/>
            </a:pPr>
            <a:endParaRPr lang="en-US" sz="3000" dirty="0" smtClean="0"/>
          </a:p>
          <a:p>
            <a:pPr marL="571500" indent="-457200"/>
            <a:r>
              <a:rPr lang="en-US" sz="3000" dirty="0"/>
              <a:t>W</a:t>
            </a:r>
            <a:r>
              <a:rPr lang="en-US" sz="3000" dirty="0" smtClean="0"/>
              <a:t>e can only determine </a:t>
            </a:r>
            <a:r>
              <a:rPr lang="en-US" sz="3000" b="1" dirty="0" smtClean="0"/>
              <a:t>around 60%</a:t>
            </a:r>
            <a:r>
              <a:rPr lang="en-US" sz="3000" b="1" i="1" dirty="0" smtClean="0"/>
              <a:t> </a:t>
            </a:r>
            <a:r>
              <a:rPr lang="en-US" sz="3000" dirty="0" smtClean="0"/>
              <a:t>of all sporadic Reinhardt 105-gons using the second construction</a:t>
            </a:r>
          </a:p>
          <a:p>
            <a:pPr marL="114300" indent="0">
              <a:buNone/>
            </a:pPr>
            <a:endParaRPr lang="en-US" sz="3000" dirty="0" smtClean="0"/>
          </a:p>
        </p:txBody>
      </p:sp>
    </p:spTree>
    <p:extLst>
      <p:ext uri="{BB962C8B-B14F-4D97-AF65-F5344CB8AC3E}">
        <p14:creationId xmlns:p14="http://schemas.microsoft.com/office/powerpoint/2010/main" val="12351899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Enumerating all possible    ,     , and     is computationally impossible</a:t>
            </a:r>
          </a:p>
          <a:p>
            <a:pPr lvl="1"/>
            <a:r>
              <a:rPr lang="en-US" dirty="0" smtClean="0"/>
              <a:t>This is on order of </a:t>
            </a:r>
            <a:r>
              <a:rPr lang="en-US" dirty="0"/>
              <a:t>	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Requires a new approach: if we can restrict one of    ,     , </a:t>
            </a:r>
            <a:r>
              <a:rPr lang="en-US" dirty="0" smtClean="0"/>
              <a:t>or</a:t>
            </a:r>
            <a:r>
              <a:rPr lang="en-US" dirty="0" smtClean="0"/>
              <a:t>     </a:t>
            </a:r>
            <a:r>
              <a:rPr lang="en-US" dirty="0" smtClean="0"/>
              <a:t>, then we can obtain a more attainable runtime</a:t>
            </a:r>
            <a:endParaRPr lang="en-US" dirty="0"/>
          </a:p>
          <a:p>
            <a:endParaRPr lang="en-US" dirty="0"/>
          </a:p>
          <a:p>
            <a:pPr marL="457200" lvl="1" indent="0">
              <a:buNone/>
            </a:pP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 Generation Methods</a:t>
            </a:r>
            <a:endParaRPr lang="en-US" dirty="0"/>
          </a:p>
        </p:txBody>
      </p:sp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9387" y="1729446"/>
            <a:ext cx="330200" cy="381000"/>
          </a:xfrm>
          <a:prstGeom prst="rect">
            <a:avLst/>
          </a:prstGeom>
        </p:spPr>
      </p:pic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7586" y="1729446"/>
            <a:ext cx="330200" cy="381000"/>
          </a:xfrm>
          <a:prstGeom prst="rect">
            <a:avLst/>
          </a:prstGeom>
        </p:spPr>
      </p:pic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9355" y="1729446"/>
            <a:ext cx="342900" cy="381000"/>
          </a:xfrm>
          <a:prstGeom prst="rect">
            <a:avLst/>
          </a:prstGeom>
        </p:spPr>
      </p:pic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5987" y="4371046"/>
            <a:ext cx="330200" cy="381000"/>
          </a:xfrm>
          <a:prstGeom prst="rect">
            <a:avLst/>
          </a:prstGeom>
        </p:spPr>
      </p:pic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4186" y="4371046"/>
            <a:ext cx="330200" cy="381000"/>
          </a:xfrm>
          <a:prstGeom prst="rect">
            <a:avLst/>
          </a:prstGeom>
        </p:spPr>
      </p:pic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6555" y="4371046"/>
            <a:ext cx="342900" cy="381000"/>
          </a:xfrm>
          <a:prstGeom prst="rect">
            <a:avLst/>
          </a:prstGeom>
        </p:spPr>
      </p:pic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8413" y="2709161"/>
            <a:ext cx="9779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1868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Representations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54000" y="1432511"/>
            <a:ext cx="8432799" cy="35394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800" b="1" dirty="0" smtClean="0"/>
              <a:t>Polygons</a:t>
            </a:r>
            <a:endParaRPr lang="en-US" sz="2800" dirty="0" smtClean="0"/>
          </a:p>
          <a:p>
            <a:pPr marL="914400" lvl="1" indent="-457200">
              <a:buFont typeface="Arial"/>
              <a:buChar char="•"/>
            </a:pPr>
            <a:r>
              <a:rPr lang="en-US" sz="2800" dirty="0" smtClean="0"/>
              <a:t>Must have a “star” cycle in it’s center (shown in blue)</a:t>
            </a:r>
          </a:p>
          <a:p>
            <a:pPr marL="914400" lvl="1" indent="-457200">
              <a:buFont typeface="Arial"/>
              <a:buChar char="•"/>
            </a:pPr>
            <a:r>
              <a:rPr lang="en-US" sz="2800" dirty="0"/>
              <a:t>Each angle in the star can be represented as a multiple of the angle </a:t>
            </a:r>
            <a:endParaRPr lang="en-US" sz="2800" dirty="0" smtClean="0"/>
          </a:p>
          <a:p>
            <a:pPr marL="914400" lvl="1" indent="-457200">
              <a:buFont typeface="Arial"/>
              <a:buChar char="•"/>
            </a:pPr>
            <a:r>
              <a:rPr lang="en-US" sz="2800" dirty="0" smtClean="0"/>
              <a:t>All diameters cross one another</a:t>
            </a:r>
          </a:p>
          <a:p>
            <a:pPr marL="914400" lvl="1" indent="-457200">
              <a:buFont typeface="Arial"/>
              <a:buChar char="•"/>
            </a:pPr>
            <a:endParaRPr lang="en-US" sz="2800" dirty="0"/>
          </a:p>
          <a:p>
            <a:pPr lvl="1"/>
            <a:endParaRPr lang="en-US" sz="2800" dirty="0"/>
          </a:p>
        </p:txBody>
      </p:sp>
      <p:pic>
        <p:nvPicPr>
          <p:cNvPr id="6" name="Picture 5" descr="711star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3591455"/>
            <a:ext cx="2895599" cy="2885545"/>
          </a:xfrm>
          <a:prstGeom prst="rect">
            <a:avLst/>
          </a:prstGeom>
        </p:spPr>
      </p:pic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3454" y="3204680"/>
            <a:ext cx="215900" cy="44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6616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First Program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               ,     has degree 35,     has degree 21, and     has degree </a:t>
            </a:r>
            <a:r>
              <a:rPr lang="en-US" dirty="0" smtClean="0"/>
              <a:t>15</a:t>
            </a:r>
          </a:p>
          <a:p>
            <a:endParaRPr lang="en-US" dirty="0"/>
          </a:p>
          <a:p>
            <a:r>
              <a:rPr lang="en-US" dirty="0" smtClean="0"/>
              <a:t>We </a:t>
            </a:r>
            <a:r>
              <a:rPr lang="en-US" dirty="0" smtClean="0"/>
              <a:t>can cycle through all possibilities for     and     </a:t>
            </a:r>
            <a:r>
              <a:rPr lang="en-US" dirty="0" smtClean="0"/>
              <a:t> and </a:t>
            </a:r>
            <a:r>
              <a:rPr lang="en-US" dirty="0" smtClean="0"/>
              <a:t>then restrict the possible     ’s</a:t>
            </a:r>
          </a:p>
          <a:p>
            <a:pPr marL="457200" lvl="1" indent="0">
              <a:buNone/>
            </a:pPr>
            <a:endParaRPr lang="en-US" dirty="0" smtClean="0"/>
          </a:p>
        </p:txBody>
      </p:sp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4800" y="1758950"/>
            <a:ext cx="1371600" cy="292100"/>
          </a:xfrm>
          <a:prstGeom prst="rect">
            <a:avLst/>
          </a:prstGeom>
        </p:spPr>
      </p:pic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8187" y="1708150"/>
            <a:ext cx="330200" cy="381000"/>
          </a:xfrm>
          <a:prstGeom prst="rect">
            <a:avLst/>
          </a:prstGeom>
        </p:spPr>
      </p:pic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6855" y="2216150"/>
            <a:ext cx="342900" cy="381000"/>
          </a:xfrm>
          <a:prstGeom prst="rect">
            <a:avLst/>
          </a:prstGeom>
        </p:spPr>
      </p:pic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400" y="1714500"/>
            <a:ext cx="330200" cy="381000"/>
          </a:xfrm>
          <a:prstGeom prst="rect">
            <a:avLst/>
          </a:prstGeom>
        </p:spPr>
      </p:pic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000" y="3846255"/>
            <a:ext cx="330200" cy="381000"/>
          </a:xfrm>
          <a:prstGeom prst="rect">
            <a:avLst/>
          </a:prstGeom>
        </p:spPr>
      </p:pic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6074" y="3352800"/>
            <a:ext cx="330200" cy="381000"/>
          </a:xfrm>
          <a:prstGeom prst="rect">
            <a:avLst/>
          </a:prstGeom>
        </p:spPr>
      </p:pic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8874" y="3846255"/>
            <a:ext cx="342900" cy="3810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9664700" y="1295400"/>
            <a:ext cx="1143000" cy="5078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i="1" dirty="0"/>
              <a:t>Example</a:t>
            </a:r>
            <a:r>
              <a:rPr lang="en-US" dirty="0"/>
              <a:t>: if the       coefficients of     and      sum to 2, then the       coefficient of      must be -1 to maintain the coefficient restrictions for</a:t>
            </a:r>
          </a:p>
          <a:p>
            <a:endParaRPr lang="en-US" dirty="0"/>
          </a:p>
        </p:txBody>
      </p:sp>
      <p:grpSp>
        <p:nvGrpSpPr>
          <p:cNvPr id="21" name="Group 20"/>
          <p:cNvGrpSpPr/>
          <p:nvPr/>
        </p:nvGrpSpPr>
        <p:grpSpPr>
          <a:xfrm>
            <a:off x="3365037" y="4227255"/>
            <a:ext cx="3086563" cy="2554545"/>
            <a:chOff x="2933237" y="4227255"/>
            <a:chExt cx="3086563" cy="2554545"/>
          </a:xfrm>
        </p:grpSpPr>
        <p:pic>
          <p:nvPicPr>
            <p:cNvPr id="12" name="Picture 11" descr="latex-image-1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46400" y="4406900"/>
              <a:ext cx="330200" cy="381000"/>
            </a:xfrm>
            <a:prstGeom prst="rect">
              <a:avLst/>
            </a:prstGeom>
          </p:spPr>
        </p:pic>
        <p:pic>
          <p:nvPicPr>
            <p:cNvPr id="13" name="Picture 12" descr="latex-image-1.pd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45937" y="4883150"/>
              <a:ext cx="330200" cy="381000"/>
            </a:xfrm>
            <a:prstGeom prst="rect">
              <a:avLst/>
            </a:prstGeom>
          </p:spPr>
        </p:pic>
        <p:pic>
          <p:nvPicPr>
            <p:cNvPr id="15" name="Picture 14" descr="latex-image-1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33237" y="5359400"/>
              <a:ext cx="342900" cy="381000"/>
            </a:xfrm>
            <a:prstGeom prst="rect">
              <a:avLst/>
            </a:prstGeom>
          </p:spPr>
        </p:pic>
        <p:pic>
          <p:nvPicPr>
            <p:cNvPr id="16" name="Picture 15" descr="latex-image-1.pdf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96737" y="6373714"/>
              <a:ext cx="292100" cy="292100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3403600" y="4227255"/>
              <a:ext cx="2616200" cy="25545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smtClean="0"/>
                <a:t>… + − …</a:t>
              </a:r>
            </a:p>
            <a:p>
              <a:r>
                <a:rPr lang="en-US" sz="3200" dirty="0" smtClean="0"/>
                <a:t>… + − …</a:t>
              </a:r>
            </a:p>
            <a:p>
              <a:r>
                <a:rPr lang="en-US" sz="3200" dirty="0" smtClean="0"/>
                <a:t>… </a:t>
              </a:r>
              <a:r>
                <a:rPr lang="en-US" sz="3200" dirty="0" smtClean="0">
                  <a:solidFill>
                    <a:srgbClr val="031AF2"/>
                  </a:solidFill>
                </a:rPr>
                <a:t>−</a:t>
              </a:r>
              <a:r>
                <a:rPr lang="en-US" sz="3200" dirty="0" smtClean="0"/>
                <a:t> </a:t>
              </a:r>
              <a:r>
                <a:rPr lang="en-US" sz="3200" dirty="0" smtClean="0">
                  <a:solidFill>
                    <a:srgbClr val="FF0000"/>
                  </a:solidFill>
                </a:rPr>
                <a:t>+</a:t>
              </a:r>
              <a:r>
                <a:rPr lang="en-US" sz="3200" dirty="0" smtClean="0"/>
                <a:t> …</a:t>
              </a:r>
            </a:p>
            <a:p>
              <a:endParaRPr lang="en-US" sz="3200" dirty="0"/>
            </a:p>
            <a:p>
              <a:r>
                <a:rPr lang="en-US" sz="3200" dirty="0" smtClean="0"/>
                <a:t>… + − …</a:t>
              </a:r>
              <a:endParaRPr lang="en-US" sz="3200" dirty="0"/>
            </a:p>
          </p:txBody>
        </p:sp>
        <p:cxnSp>
          <p:nvCxnSpPr>
            <p:cNvPr id="20" name="Straight Connector 19"/>
            <p:cNvCxnSpPr/>
            <p:nvPr/>
          </p:nvCxnSpPr>
          <p:spPr>
            <a:xfrm>
              <a:off x="2933237" y="6045200"/>
              <a:ext cx="2083263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2" name="TextBox 21"/>
          <p:cNvSpPr txBox="1"/>
          <p:nvPr/>
        </p:nvSpPr>
        <p:spPr>
          <a:xfrm>
            <a:off x="2476500" y="4330700"/>
            <a:ext cx="7170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e.g.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537099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 Enough Restrictions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previous technique is still exponential</a:t>
            </a:r>
          </a:p>
          <a:p>
            <a:pPr lvl="1"/>
            <a:r>
              <a:rPr lang="en-US" dirty="0" smtClean="0"/>
              <a:t>But we can specify unique base cases and obtain some results</a:t>
            </a:r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dirty="0" smtClean="0"/>
              <a:t>How else can we generate more sporadic 105-gons?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                                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40740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Polynomials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251200"/>
            <a:ext cx="8229600" cy="2874963"/>
          </a:xfrm>
        </p:spPr>
        <p:txBody>
          <a:bodyPr/>
          <a:lstStyle/>
          <a:p>
            <a:r>
              <a:rPr lang="en-US" dirty="0" smtClean="0"/>
              <a:t>Maintains divisibility by               implicitly</a:t>
            </a:r>
          </a:p>
          <a:p>
            <a:r>
              <a:rPr lang="en-US" dirty="0" smtClean="0"/>
              <a:t> Check for alternating, an odd number of nonzero terms, and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6500" y="3346450"/>
            <a:ext cx="1143000" cy="419100"/>
          </a:xfrm>
          <a:prstGeom prst="rect">
            <a:avLst/>
          </a:prstGeom>
        </p:spPr>
      </p:pic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00" y="4419600"/>
            <a:ext cx="1727200" cy="457200"/>
          </a:xfrm>
          <a:prstGeom prst="rect">
            <a:avLst/>
          </a:prstGeom>
        </p:spPr>
      </p:pic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050" y="2000250"/>
            <a:ext cx="5448300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4535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-2869094" y="-1840490"/>
            <a:ext cx="64611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F1: [11, 9 , 1 , 2 , 1 , 2 , 3 , 1 , 2 , 1 , 2 , 1 , 6 , 2 , 1]</a:t>
            </a:r>
            <a:endParaRPr lang="en-US" sz="1600" dirty="0"/>
          </a:p>
        </p:txBody>
      </p:sp>
      <p:sp>
        <p:nvSpPr>
          <p:cNvPr id="5" name="TextBox 4"/>
          <p:cNvSpPr txBox="1"/>
          <p:nvPr/>
        </p:nvSpPr>
        <p:spPr>
          <a:xfrm>
            <a:off x="-2869094" y="-1327870"/>
            <a:ext cx="66525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F2: [11, 2 , 1 , 6 , 1 , 2 , 1 , 2 , 2 , 2 , 2 , 1 , 2 , 1 , 6 , 1 , 2]</a:t>
            </a:r>
            <a:endParaRPr lang="en-US" sz="1600" dirty="0"/>
          </a:p>
        </p:txBody>
      </p:sp>
      <p:sp>
        <p:nvSpPr>
          <p:cNvPr id="6" name="TextBox 5"/>
          <p:cNvSpPr txBox="1"/>
          <p:nvPr/>
        </p:nvSpPr>
        <p:spPr>
          <a:xfrm>
            <a:off x="-2869094" y="-859184"/>
            <a:ext cx="66525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F3: [</a:t>
            </a:r>
            <a:r>
              <a:rPr lang="da-DK" sz="1600" dirty="0" smtClean="0"/>
              <a:t>7, 6, 2, 3, 1, 2, 6, 4, 2, 1, 3, 2, 1, 2, 3</a:t>
            </a:r>
            <a:r>
              <a:rPr lang="en-US" sz="1600" dirty="0" smtClean="0"/>
              <a:t>]</a:t>
            </a:r>
            <a:endParaRPr lang="en-US" sz="1600" dirty="0"/>
          </a:p>
        </p:txBody>
      </p:sp>
      <p:sp>
        <p:nvSpPr>
          <p:cNvPr id="7" name="TextBox 6"/>
          <p:cNvSpPr txBox="1"/>
          <p:nvPr/>
        </p:nvSpPr>
        <p:spPr>
          <a:xfrm>
            <a:off x="-2869094" y="-387617"/>
            <a:ext cx="66525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F1 </a:t>
            </a:r>
            <a:r>
              <a:rPr lang="en-US" sz="1600" dirty="0"/>
              <a:t>-</a:t>
            </a:r>
            <a:r>
              <a:rPr lang="en-US" sz="1600" dirty="0" smtClean="0"/>
              <a:t> F2  +F3: [7, 3 , 2 , 2 , 1 , 3 , 1 , 2 , 4 , 3 , 1 , 2 , 2 , 1 , 3 , 2 , 4 , 1 , 1]</a:t>
            </a:r>
            <a:endParaRPr lang="en-US" sz="1600" dirty="0"/>
          </a:p>
        </p:txBody>
      </p:sp>
      <p:pic>
        <p:nvPicPr>
          <p:cNvPr id="8" name="Picture 7" descr="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195" y="481468"/>
            <a:ext cx="2525896" cy="2518879"/>
          </a:xfrm>
          <a:prstGeom prst="rect">
            <a:avLst/>
          </a:prstGeom>
        </p:spPr>
      </p:pic>
      <p:pic>
        <p:nvPicPr>
          <p:cNvPr id="9" name="Picture 8" descr="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4167" y="486006"/>
            <a:ext cx="2647878" cy="2640523"/>
          </a:xfrm>
          <a:prstGeom prst="rect">
            <a:avLst/>
          </a:prstGeom>
        </p:spPr>
      </p:pic>
      <p:pic>
        <p:nvPicPr>
          <p:cNvPr id="10" name="Picture 9" descr="41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2124" y="3976448"/>
            <a:ext cx="2640855" cy="2633519"/>
          </a:xfrm>
          <a:prstGeom prst="rect">
            <a:avLst/>
          </a:prstGeom>
        </p:spPr>
      </p:pic>
      <p:pic>
        <p:nvPicPr>
          <p:cNvPr id="11" name="Picture 10" descr="34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7448" y="595110"/>
            <a:ext cx="2411937" cy="2405237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950091" y="1255436"/>
            <a:ext cx="5180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/>
              <a:t>-</a:t>
            </a:r>
            <a:endParaRPr lang="en-US" sz="5400" dirty="0"/>
          </a:p>
        </p:txBody>
      </p:sp>
      <p:sp>
        <p:nvSpPr>
          <p:cNvPr id="14" name="TextBox 13"/>
          <p:cNvSpPr txBox="1"/>
          <p:nvPr/>
        </p:nvSpPr>
        <p:spPr>
          <a:xfrm>
            <a:off x="5979413" y="1358003"/>
            <a:ext cx="5180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/>
              <a:t>+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932147" y="3053118"/>
            <a:ext cx="5180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/>
              <a:t>=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798122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We applied addition to two problems:</a:t>
            </a:r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Determining a generating set for </a:t>
            </a:r>
            <a:r>
              <a:rPr lang="en-US" i="1" dirty="0" smtClean="0"/>
              <a:t>n</a:t>
            </a:r>
            <a:r>
              <a:rPr lang="en-US" dirty="0"/>
              <a:t> </a:t>
            </a:r>
            <a:r>
              <a:rPr lang="en-US" dirty="0" smtClean="0"/>
              <a:t>= 45</a:t>
            </a:r>
          </a:p>
          <a:p>
            <a:pPr marL="857250" lvl="1" indent="-457200"/>
            <a:r>
              <a:rPr lang="en-US" dirty="0" smtClean="0"/>
              <a:t>Helps test the validity of the method</a:t>
            </a:r>
          </a:p>
          <a:p>
            <a:pPr marL="1257300" lvl="2" indent="-457200"/>
            <a:r>
              <a:rPr lang="en-US" dirty="0" smtClean="0"/>
              <a:t>All </a:t>
            </a:r>
            <a:r>
              <a:rPr lang="en-US" i="1" dirty="0" smtClean="0"/>
              <a:t>n</a:t>
            </a:r>
            <a:r>
              <a:rPr lang="en-US" dirty="0" smtClean="0"/>
              <a:t> = 45 sporadic polygons are known</a:t>
            </a:r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Finding previously unknown 105-gons</a:t>
            </a:r>
          </a:p>
          <a:p>
            <a:pPr marL="457200" lvl="1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662026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Generating Sets for </a:t>
            </a:r>
            <a:r>
              <a:rPr lang="en-US" i="1" dirty="0" smtClean="0"/>
              <a:t>n</a:t>
            </a:r>
            <a:r>
              <a:rPr lang="en-US" dirty="0" smtClean="0"/>
              <a:t> = 45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457200" y="1417638"/>
            <a:ext cx="3890962" cy="3890962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796277" y="1933556"/>
            <a:ext cx="22327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144 </a:t>
            </a:r>
            <a:r>
              <a:rPr lang="en-US" sz="2800" dirty="0" err="1" smtClean="0"/>
              <a:t>sporadics</a:t>
            </a:r>
            <a:endParaRPr lang="en-US" sz="2800" dirty="0"/>
          </a:p>
        </p:txBody>
      </p:sp>
      <p:sp>
        <p:nvSpPr>
          <p:cNvPr id="6" name="Oval 5"/>
          <p:cNvSpPr/>
          <p:nvPr/>
        </p:nvSpPr>
        <p:spPr>
          <a:xfrm>
            <a:off x="600063" y="3098398"/>
            <a:ext cx="1297814" cy="135150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018712" y="3553305"/>
            <a:ext cx="15071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20</a:t>
            </a:r>
            <a:endParaRPr lang="en-US" sz="2800" dirty="0"/>
          </a:p>
        </p:txBody>
      </p:sp>
      <p:sp>
        <p:nvSpPr>
          <p:cNvPr id="8" name="TextBox 7"/>
          <p:cNvSpPr txBox="1"/>
          <p:nvPr/>
        </p:nvSpPr>
        <p:spPr>
          <a:xfrm>
            <a:off x="4495801" y="1702724"/>
            <a:ext cx="4421432" cy="35394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800" dirty="0" smtClean="0"/>
              <a:t>We found a generating set</a:t>
            </a:r>
          </a:p>
          <a:p>
            <a:pPr marL="285750" indent="-285750">
              <a:buFont typeface="Arial"/>
              <a:buChar char="•"/>
            </a:pPr>
            <a:endParaRPr lang="en-US" sz="2800" dirty="0"/>
          </a:p>
          <a:p>
            <a:endParaRPr lang="en-US" sz="2800" dirty="0"/>
          </a:p>
          <a:p>
            <a:pPr marL="285750" indent="-285750">
              <a:buFont typeface="Arial"/>
              <a:buChar char="•"/>
            </a:pPr>
            <a:r>
              <a:rPr lang="en-US" sz="2800" dirty="0" smtClean="0"/>
              <a:t>Example: 20 sporadic polygons, the        which generate the entire sporadic set, </a:t>
            </a:r>
            <a:endParaRPr lang="en-US" sz="2800" dirty="0"/>
          </a:p>
          <a:p>
            <a:endParaRPr lang="en-US" sz="2800" dirty="0"/>
          </a:p>
        </p:txBody>
      </p:sp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5000" y="3505200"/>
            <a:ext cx="457200" cy="406400"/>
          </a:xfrm>
          <a:prstGeom prst="rect">
            <a:avLst/>
          </a:prstGeom>
        </p:spPr>
      </p:pic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8800" y="4334156"/>
            <a:ext cx="292100" cy="342900"/>
          </a:xfrm>
          <a:prstGeom prst="rect">
            <a:avLst/>
          </a:prstGeom>
        </p:spPr>
      </p:pic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600" y="5708293"/>
            <a:ext cx="7715250" cy="301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3605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to Obtain More 105-gons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71999"/>
          </a:xfrm>
        </p:spPr>
        <p:txBody>
          <a:bodyPr>
            <a:normAutofit/>
          </a:bodyPr>
          <a:lstStyle/>
          <a:p>
            <a:r>
              <a:rPr lang="en-US" dirty="0" smtClean="0"/>
              <a:t>Start by using the first program to generate a small set of 105-gons</a:t>
            </a:r>
          </a:p>
          <a:p>
            <a:endParaRPr lang="en-US" dirty="0" smtClean="0"/>
          </a:p>
          <a:p>
            <a:r>
              <a:rPr lang="en-US" dirty="0" smtClean="0"/>
              <a:t> Add the 105-gons together, combine the results and then </a:t>
            </a:r>
            <a:r>
              <a:rPr lang="en-US" dirty="0" smtClean="0"/>
              <a:t>iterate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The associated program </a:t>
            </a:r>
            <a:r>
              <a:rPr lang="en-US" dirty="0" smtClean="0"/>
              <a:t>is on order of </a:t>
            </a:r>
            <a:endParaRPr lang="en-US" dirty="0"/>
          </a:p>
        </p:txBody>
      </p:sp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9500" y="4993986"/>
            <a:ext cx="10160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8770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 Results for </a:t>
            </a:r>
            <a:r>
              <a:rPr lang="en-US" i="1" dirty="0" smtClean="0"/>
              <a:t>n = 105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We’ve been able to generate over 135,823 sporadic Reinhardt polygons</a:t>
            </a:r>
            <a:endParaRPr lang="en-US" dirty="0"/>
          </a:p>
        </p:txBody>
      </p:sp>
      <p:graphicFrame>
        <p:nvGraphicFramePr>
          <p:cNvPr id="8" name="Chart 7"/>
          <p:cNvGraphicFramePr/>
          <p:nvPr>
            <p:extLst>
              <p:ext uri="{D42A27DB-BD31-4B8C-83A1-F6EECF244321}">
                <p14:modId xmlns:p14="http://schemas.microsoft.com/office/powerpoint/2010/main" val="215360159"/>
              </p:ext>
            </p:extLst>
          </p:nvPr>
        </p:nvGraphicFramePr>
        <p:xfrm>
          <a:off x="228600" y="2514600"/>
          <a:ext cx="6959600" cy="39496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1308100" y="3865840"/>
            <a:ext cx="1397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35.4%</a:t>
            </a:r>
            <a:endParaRPr lang="en-US" sz="2800" dirty="0"/>
          </a:p>
        </p:txBody>
      </p:sp>
      <p:sp>
        <p:nvSpPr>
          <p:cNvPr id="10" name="TextBox 9"/>
          <p:cNvSpPr txBox="1"/>
          <p:nvPr/>
        </p:nvSpPr>
        <p:spPr>
          <a:xfrm>
            <a:off x="3048000" y="451863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64.6%</a:t>
            </a:r>
            <a:endParaRPr lang="en-US" sz="2800" dirty="0"/>
          </a:p>
        </p:txBody>
      </p:sp>
      <p:sp>
        <p:nvSpPr>
          <p:cNvPr id="11" name="TextBox 10"/>
          <p:cNvSpPr txBox="1"/>
          <p:nvPr/>
        </p:nvSpPr>
        <p:spPr>
          <a:xfrm>
            <a:off x="5029200" y="3035300"/>
            <a:ext cx="36576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800" dirty="0" smtClean="0"/>
              <a:t>87,773 had not been previously determined by the second construction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2600232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Next?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Maximizing computational power and obtaining adequate space management to find all sporadic Reinhardt 105-gons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Can we find a generating set for             ? 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What properties define elements in the generating set from others?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8900" y="3905250"/>
            <a:ext cx="1168400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1713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Acknowledgements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Michael </a:t>
            </a:r>
            <a:r>
              <a:rPr lang="en-US" dirty="0" err="1" smtClean="0"/>
              <a:t>Mossinghoff</a:t>
            </a:r>
            <a:r>
              <a:rPr lang="en-US" dirty="0" smtClean="0"/>
              <a:t>, Kevin Hare</a:t>
            </a:r>
          </a:p>
          <a:p>
            <a:endParaRPr lang="en-US" dirty="0" smtClean="0"/>
          </a:p>
          <a:p>
            <a:r>
              <a:rPr lang="en-US" dirty="0" smtClean="0"/>
              <a:t>Sinai Robins, </a:t>
            </a:r>
            <a:r>
              <a:rPr lang="en-US" dirty="0" err="1" smtClean="0"/>
              <a:t>Quang</a:t>
            </a:r>
            <a:r>
              <a:rPr lang="en-US" dirty="0" smtClean="0"/>
              <a:t> </a:t>
            </a:r>
            <a:r>
              <a:rPr lang="en-US" dirty="0" err="1" smtClean="0"/>
              <a:t>Nhat</a:t>
            </a:r>
            <a:r>
              <a:rPr lang="en-US" dirty="0" smtClean="0"/>
              <a:t> Le, </a:t>
            </a:r>
            <a:r>
              <a:rPr lang="en-US" dirty="0" err="1" smtClean="0"/>
              <a:t>Tarik</a:t>
            </a:r>
            <a:r>
              <a:rPr lang="en-US" dirty="0" smtClean="0"/>
              <a:t> </a:t>
            </a:r>
            <a:r>
              <a:rPr lang="en-US" dirty="0" err="1" smtClean="0"/>
              <a:t>Aougab</a:t>
            </a:r>
            <a:r>
              <a:rPr lang="en-US" dirty="0" smtClean="0"/>
              <a:t> </a:t>
            </a:r>
          </a:p>
          <a:p>
            <a:endParaRPr lang="en-US" dirty="0" smtClean="0"/>
          </a:p>
          <a:p>
            <a:r>
              <a:rPr lang="en-US" dirty="0" smtClean="0"/>
              <a:t>ICERM, Brown University</a:t>
            </a:r>
          </a:p>
          <a:p>
            <a:pPr marL="0" indent="0">
              <a:buNone/>
            </a:pP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22198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Representations (cont.)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2"/>
            </a:pPr>
            <a:r>
              <a:rPr lang="en-US" b="1" dirty="0" smtClean="0"/>
              <a:t>Polynomials</a:t>
            </a:r>
            <a:endParaRPr 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635000" y="2425700"/>
            <a:ext cx="77978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dirty="0" smtClean="0"/>
              <a:t>       is divisible by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 smtClean="0"/>
              <a:t>       has alternating sign and all coefficients are elements of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 smtClean="0"/>
              <a:t>      has an odd number of nonzero coefficient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 smtClean="0"/>
              <a:t>In most cases, we restrict  </a:t>
            </a:r>
            <a:endParaRPr lang="en-US" sz="3200" dirty="0"/>
          </a:p>
        </p:txBody>
      </p:sp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2546350"/>
            <a:ext cx="787400" cy="419100"/>
          </a:xfrm>
          <a:prstGeom prst="rect">
            <a:avLst/>
          </a:prstGeom>
        </p:spPr>
      </p:pic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5450" y="2546350"/>
            <a:ext cx="3035300" cy="419100"/>
          </a:xfrm>
          <a:prstGeom prst="rect">
            <a:avLst/>
          </a:prstGeom>
        </p:spPr>
      </p:pic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3048000"/>
            <a:ext cx="787400" cy="419100"/>
          </a:xfrm>
          <a:prstGeom prst="rect">
            <a:avLst/>
          </a:prstGeom>
        </p:spPr>
      </p:pic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8850" y="3505200"/>
            <a:ext cx="1638300" cy="419100"/>
          </a:xfrm>
          <a:prstGeom prst="rect">
            <a:avLst/>
          </a:prstGeom>
        </p:spPr>
      </p:pic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3970480"/>
            <a:ext cx="787400" cy="419100"/>
          </a:xfrm>
          <a:prstGeom prst="rect">
            <a:avLst/>
          </a:prstGeom>
        </p:spPr>
      </p:pic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6138" y="4998028"/>
            <a:ext cx="1536700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0929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155700" y="3005138"/>
            <a:ext cx="8229600" cy="1143000"/>
          </a:xfrm>
        </p:spPr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pic>
        <p:nvPicPr>
          <p:cNvPr id="3" name="Picture 2" descr="105105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938062">
            <a:off x="4496954" y="2128982"/>
            <a:ext cx="3007591" cy="3001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980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Representations (cont.)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 startAt="3"/>
            </a:pPr>
            <a:r>
              <a:rPr lang="en-US" b="1" dirty="0" smtClean="0"/>
              <a:t>Compositions</a:t>
            </a:r>
          </a:p>
          <a:p>
            <a:r>
              <a:rPr lang="en-US" dirty="0" smtClean="0"/>
              <a:t>Composition of    is a sequence of positive integers whose sum is </a:t>
            </a:r>
            <a:endParaRPr lang="en-US" dirty="0"/>
          </a:p>
          <a:p>
            <a:r>
              <a:rPr lang="en-US" dirty="0" smtClean="0"/>
              <a:t>We represent a Reinhardt polynomial as a composition of the number of “gaps” between nonzero terms</a:t>
            </a:r>
          </a:p>
          <a:p>
            <a:pPr lvl="1"/>
            <a:r>
              <a:rPr lang="en-US" dirty="0" smtClean="0"/>
              <a:t>Must always have an odd number of terms</a:t>
            </a:r>
          </a:p>
        </p:txBody>
      </p:sp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614" y="2450353"/>
            <a:ext cx="240999" cy="200833"/>
          </a:xfrm>
          <a:prstGeom prst="rect">
            <a:avLst/>
          </a:prstGeom>
        </p:spPr>
      </p:pic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0836" y="2919870"/>
            <a:ext cx="228600" cy="1905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457200" y="5489635"/>
            <a:ext cx="2463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For </a:t>
            </a:r>
            <a:r>
              <a:rPr lang="en-US" sz="2800" i="1" dirty="0" smtClean="0"/>
              <a:t>n </a:t>
            </a:r>
            <a:r>
              <a:rPr lang="en-US" sz="2800" dirty="0" smtClean="0"/>
              <a:t>= 30,</a:t>
            </a:r>
            <a:endParaRPr lang="en-US" sz="2800" dirty="0"/>
          </a:p>
        </p:txBody>
      </p:sp>
      <p:pic>
        <p:nvPicPr>
          <p:cNvPr id="17" name="Picture 16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7890" y="5980678"/>
            <a:ext cx="64389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0897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Dihedral Equivalence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19073"/>
          </a:xfrm>
        </p:spPr>
        <p:txBody>
          <a:bodyPr>
            <a:normAutofit/>
          </a:bodyPr>
          <a:lstStyle/>
          <a:p>
            <a:r>
              <a:rPr lang="en-US" dirty="0" smtClean="0"/>
              <a:t>All representations of Reinhardt polygons are unique up to action by the dihedral group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i="1" dirty="0" smtClean="0"/>
              <a:t>Polygons:</a:t>
            </a:r>
            <a:r>
              <a:rPr lang="en-US" dirty="0" smtClean="0"/>
              <a:t> rotating and/or mirroring</a:t>
            </a:r>
          </a:p>
          <a:p>
            <a:endParaRPr lang="en-US" dirty="0" smtClean="0"/>
          </a:p>
          <a:p>
            <a:r>
              <a:rPr lang="en-US" i="1" dirty="0" smtClean="0"/>
              <a:t>Polynomials:</a:t>
            </a:r>
            <a:r>
              <a:rPr lang="en-US" dirty="0" smtClean="0"/>
              <a:t> multiplying by a power of   ,               </a:t>
            </a:r>
          </a:p>
          <a:p>
            <a:endParaRPr lang="en-US" dirty="0" smtClean="0"/>
          </a:p>
          <a:p>
            <a:r>
              <a:rPr lang="en-US" i="1" dirty="0" smtClean="0"/>
              <a:t>Compositions: </a:t>
            </a:r>
            <a:r>
              <a:rPr lang="en-US" dirty="0" smtClean="0"/>
              <a:t>rotating and/or mirroring</a:t>
            </a:r>
            <a:endParaRPr lang="en-US" i="1" dirty="0"/>
          </a:p>
        </p:txBody>
      </p:sp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0300" y="4684545"/>
            <a:ext cx="177800" cy="190500"/>
          </a:xfrm>
          <a:prstGeom prst="rect">
            <a:avLst/>
          </a:prstGeom>
        </p:spPr>
      </p:pic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8650" y="4969160"/>
            <a:ext cx="11303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127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Dihedral Equivalence</a:t>
            </a:r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533400" y="1205924"/>
            <a:ext cx="3171359" cy="2915226"/>
            <a:chOff x="127000" y="1193224"/>
            <a:chExt cx="3171359" cy="2915226"/>
          </a:xfrm>
        </p:grpSpPr>
        <p:pic>
          <p:nvPicPr>
            <p:cNvPr id="4" name="Picture 3" descr="15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201" y="1677988"/>
              <a:ext cx="2447458" cy="2430462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127000" y="3409374"/>
              <a:ext cx="444500" cy="584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smtClean="0"/>
                <a:t>a</a:t>
              </a:r>
              <a:endParaRPr lang="en-US" sz="32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473200" y="1193224"/>
              <a:ext cx="444500" cy="584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b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853859" y="3370986"/>
              <a:ext cx="444500" cy="584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smtClean="0"/>
                <a:t>c</a:t>
              </a:r>
              <a:endParaRPr lang="en-US" sz="3200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441951" y="1236086"/>
            <a:ext cx="3177708" cy="2902526"/>
            <a:chOff x="5035551" y="1147186"/>
            <a:chExt cx="3177708" cy="2902526"/>
          </a:xfrm>
        </p:grpSpPr>
        <p:pic>
          <p:nvPicPr>
            <p:cNvPr id="5" name="Picture 4" descr="15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80271" y="1619250"/>
              <a:ext cx="2447458" cy="2430462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6400800" y="1147186"/>
              <a:ext cx="444500" cy="584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smtClean="0"/>
                <a:t>a</a:t>
              </a:r>
              <a:endParaRPr lang="en-US" sz="3200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768759" y="3368098"/>
              <a:ext cx="444500" cy="584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b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035551" y="3355398"/>
              <a:ext cx="444500" cy="584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smtClean="0"/>
                <a:t>c</a:t>
              </a:r>
              <a:endParaRPr lang="en-US" sz="3200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3987801" y="4222750"/>
            <a:ext cx="3257550" cy="2400300"/>
            <a:chOff x="5772150" y="2095500"/>
            <a:chExt cx="3257550" cy="2400300"/>
          </a:xfrm>
        </p:grpSpPr>
        <p:pic>
          <p:nvPicPr>
            <p:cNvPr id="13" name="Picture 12" descr="latex-image-1.pdf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8817"/>
            <a:stretch/>
          </p:blipFill>
          <p:spPr>
            <a:xfrm>
              <a:off x="6388100" y="2578100"/>
              <a:ext cx="2641600" cy="1917700"/>
            </a:xfrm>
            <a:prstGeom prst="rect">
              <a:avLst/>
            </a:prstGeom>
          </p:spPr>
        </p:pic>
        <p:pic>
          <p:nvPicPr>
            <p:cNvPr id="14" name="Picture 13" descr="latex-image-1.pdf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9570"/>
            <a:stretch/>
          </p:blipFill>
          <p:spPr>
            <a:xfrm>
              <a:off x="5772150" y="2095500"/>
              <a:ext cx="2781300" cy="482600"/>
            </a:xfrm>
            <a:prstGeom prst="rect">
              <a:avLst/>
            </a:prstGeom>
          </p:spPr>
        </p:pic>
      </p:grpSp>
      <p:pic>
        <p:nvPicPr>
          <p:cNvPr id="15" name="Picture 14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0350" y="2559050"/>
            <a:ext cx="876300" cy="520700"/>
          </a:xfrm>
          <a:prstGeom prst="rect">
            <a:avLst/>
          </a:prstGeom>
        </p:spPr>
      </p:pic>
      <p:grpSp>
        <p:nvGrpSpPr>
          <p:cNvPr id="22" name="Group 21"/>
          <p:cNvGrpSpPr/>
          <p:nvPr/>
        </p:nvGrpSpPr>
        <p:grpSpPr>
          <a:xfrm>
            <a:off x="1687279" y="4240212"/>
            <a:ext cx="3249380" cy="2413000"/>
            <a:chOff x="317499" y="4210050"/>
            <a:chExt cx="3225801" cy="2674727"/>
          </a:xfrm>
        </p:grpSpPr>
        <p:pic>
          <p:nvPicPr>
            <p:cNvPr id="20" name="Picture 19" descr="latex-image-1.pdf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8900"/>
            <a:stretch/>
          </p:blipFill>
          <p:spPr>
            <a:xfrm>
              <a:off x="431800" y="4732127"/>
              <a:ext cx="3111500" cy="2152650"/>
            </a:xfrm>
            <a:prstGeom prst="rect">
              <a:avLst/>
            </a:prstGeom>
          </p:spPr>
        </p:pic>
        <p:pic>
          <p:nvPicPr>
            <p:cNvPr id="21" name="Picture 20" descr="latex-image-1.pdf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367" b="81818"/>
            <a:stretch/>
          </p:blipFill>
          <p:spPr>
            <a:xfrm>
              <a:off x="317499" y="4210050"/>
              <a:ext cx="2540001" cy="482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317489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Representations (cont.)</a:t>
            </a:r>
            <a:endParaRPr lang="en-US" dirty="0"/>
          </a:p>
        </p:txBody>
      </p:sp>
      <p:pic>
        <p:nvPicPr>
          <p:cNvPr id="3" name="Picture 2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" y="5840659"/>
            <a:ext cx="8686800" cy="37818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1608138"/>
            <a:ext cx="60198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 startAt="3"/>
            </a:pPr>
            <a:r>
              <a:rPr lang="en-US" sz="3200" b="1" dirty="0" smtClean="0"/>
              <a:t>Compositions (cont.)</a:t>
            </a:r>
            <a:endParaRPr lang="en-US" sz="3200" dirty="0"/>
          </a:p>
          <a:p>
            <a:pPr marL="457200" indent="-457200">
              <a:buFont typeface="Arial"/>
              <a:buChar char="•"/>
            </a:pPr>
            <a:r>
              <a:rPr lang="en-US" sz="3200" dirty="0" smtClean="0"/>
              <a:t>Not all compositions are unique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 smtClean="0"/>
              <a:t>If </a:t>
            </a:r>
            <a:r>
              <a:rPr lang="en-US" sz="3200" i="1" dirty="0" smtClean="0"/>
              <a:t>m</a:t>
            </a:r>
            <a:r>
              <a:rPr lang="en-US" sz="3200" dirty="0"/>
              <a:t> </a:t>
            </a:r>
            <a:r>
              <a:rPr lang="en-US" sz="3200" dirty="0" smtClean="0"/>
              <a:t>is the length of the composition, there are 2</a:t>
            </a:r>
            <a:r>
              <a:rPr lang="en-US" sz="3200" i="1" dirty="0" smtClean="0"/>
              <a:t>m</a:t>
            </a:r>
            <a:r>
              <a:rPr lang="en-US" sz="3200" dirty="0" smtClean="0"/>
              <a:t> equivalent dihedral compositions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5187950" y="1917700"/>
            <a:ext cx="3257550" cy="2400300"/>
            <a:chOff x="5772150" y="2095500"/>
            <a:chExt cx="3257550" cy="2400300"/>
          </a:xfrm>
        </p:grpSpPr>
        <p:pic>
          <p:nvPicPr>
            <p:cNvPr id="5" name="Picture 4" descr="latex-image-1.pdf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8817"/>
            <a:stretch/>
          </p:blipFill>
          <p:spPr>
            <a:xfrm>
              <a:off x="6388100" y="2578100"/>
              <a:ext cx="2641600" cy="1917700"/>
            </a:xfrm>
            <a:prstGeom prst="rect">
              <a:avLst/>
            </a:prstGeom>
          </p:spPr>
        </p:pic>
        <p:pic>
          <p:nvPicPr>
            <p:cNvPr id="7" name="Picture 6" descr="latex-image-1.pdf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9570"/>
            <a:stretch/>
          </p:blipFill>
          <p:spPr>
            <a:xfrm>
              <a:off x="5772150" y="2095500"/>
              <a:ext cx="2781300" cy="482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10281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IRSTQ@C02F464CDH2T3PP7" val="5326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ngles">
      <a:majorFont>
        <a:latin typeface="Franklin Gothic Medium"/>
        <a:ea typeface=""/>
        <a:cs typeface=""/>
        <a:font script="Jpan" typeface="HG創英角ｺﾞｼｯｸUB"/>
        <a:font script="Hang" typeface="돋움"/>
        <a:font script="Hans" typeface="微软雅黑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Jpan" typeface="ＭＳ Ｐゴシック"/>
        <a:font script="Hang" typeface="맑은 고딕"/>
        <a:font script="Hans" typeface="华文隶书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Angles.thmx</Template>
  <TotalTime>12025</TotalTime>
  <Words>2111</Words>
  <Application>Microsoft Macintosh PowerPoint</Application>
  <PresentationFormat>On-screen Show (4:3)</PresentationFormat>
  <Paragraphs>350</Paragraphs>
  <Slides>50</Slides>
  <Notes>6</Notes>
  <HiddenSlides>6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1" baseType="lpstr">
      <vt:lpstr>Office Theme</vt:lpstr>
      <vt:lpstr>Computation and Analysis on Reinhardt Polygons with Multiple Prime Divisors</vt:lpstr>
      <vt:lpstr>Reinhardt Polygons</vt:lpstr>
      <vt:lpstr>Reinhardt Polygons (cont.)</vt:lpstr>
      <vt:lpstr>Representations</vt:lpstr>
      <vt:lpstr>Representations (cont.)</vt:lpstr>
      <vt:lpstr>Representations (cont.)</vt:lpstr>
      <vt:lpstr>Dihedral Equivalence</vt:lpstr>
      <vt:lpstr>Dihedral Equivalence</vt:lpstr>
      <vt:lpstr>Representations (cont.)</vt:lpstr>
      <vt:lpstr>Normalization</vt:lpstr>
      <vt:lpstr>Sporadic vs. Periodic</vt:lpstr>
      <vt:lpstr>Alternate Representation</vt:lpstr>
      <vt:lpstr>Previous Results</vt:lpstr>
      <vt:lpstr>Previous Data</vt:lpstr>
      <vt:lpstr>Previous Results (cont.)</vt:lpstr>
      <vt:lpstr>Second Construction</vt:lpstr>
      <vt:lpstr>Second Construction</vt:lpstr>
      <vt:lpstr>PowerPoint Presentation</vt:lpstr>
      <vt:lpstr>Second Construction (cont.)</vt:lpstr>
      <vt:lpstr>Second Construction (cont.)</vt:lpstr>
      <vt:lpstr>Second Construction (cont.)</vt:lpstr>
      <vt:lpstr>PowerPoint Presentation</vt:lpstr>
      <vt:lpstr>Analysis of Second Construction</vt:lpstr>
      <vt:lpstr>Goals</vt:lpstr>
      <vt:lpstr>EXTENSIONS TO 3 DISTINCT PRIME DIVISORS</vt:lpstr>
      <vt:lpstr>Third Construction</vt:lpstr>
      <vt:lpstr>Third Construction (cont.)</vt:lpstr>
      <vt:lpstr>Third Construction (cont.)</vt:lpstr>
      <vt:lpstr>Third Construction (cont.)</vt:lpstr>
      <vt:lpstr>Computational Approach</vt:lpstr>
      <vt:lpstr>Analysis of the Third Construction</vt:lpstr>
      <vt:lpstr>Analysis (cont.)</vt:lpstr>
      <vt:lpstr>Analysis (cont.)</vt:lpstr>
      <vt:lpstr>Comparisons</vt:lpstr>
      <vt:lpstr>What’s Next?</vt:lpstr>
      <vt:lpstr>FINDING SPORADIC 105-GONS</vt:lpstr>
      <vt:lpstr>Relevant Challenges</vt:lpstr>
      <vt:lpstr>Previously Known Results</vt:lpstr>
      <vt:lpstr>New Generation Methods</vt:lpstr>
      <vt:lpstr>First Program</vt:lpstr>
      <vt:lpstr>Not Enough Restrictions</vt:lpstr>
      <vt:lpstr>Adding Polynomials</vt:lpstr>
      <vt:lpstr>PowerPoint Presentation</vt:lpstr>
      <vt:lpstr>Applications</vt:lpstr>
      <vt:lpstr>Generating Sets for n = 45</vt:lpstr>
      <vt:lpstr>Adding to Obtain More 105-gons</vt:lpstr>
      <vt:lpstr>New Results for n = 105</vt:lpstr>
      <vt:lpstr>What’s Next?</vt:lpstr>
      <vt:lpstr>Acknowledgements</vt:lpstr>
      <vt:lpstr>Questions?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 Reinhardt</dc:title>
  <dc:creator>Molly Feldman</dc:creator>
  <cp:lastModifiedBy>Molly Feldman</cp:lastModifiedBy>
  <cp:revision>217</cp:revision>
  <dcterms:created xsi:type="dcterms:W3CDTF">2014-07-28T18:51:09Z</dcterms:created>
  <dcterms:modified xsi:type="dcterms:W3CDTF">2014-08-06T17:12:58Z</dcterms:modified>
</cp:coreProperties>
</file>